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90" r:id="rId5"/>
    <p:sldId id="263" r:id="rId6"/>
    <p:sldId id="266" r:id="rId7"/>
    <p:sldId id="269" r:id="rId8"/>
    <p:sldId id="272" r:id="rId9"/>
    <p:sldId id="291" r:id="rId10"/>
    <p:sldId id="277" r:id="rId11"/>
    <p:sldId id="278" r:id="rId12"/>
    <p:sldId id="281" r:id="rId13"/>
    <p:sldId id="284" r:id="rId14"/>
    <p:sldId id="287" r:id="rId15"/>
    <p:sldId id="260"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0F6A"/>
    <a:srgbClr val="C00000"/>
    <a:srgbClr val="8A674D"/>
    <a:srgbClr val="C7C3B1"/>
    <a:srgbClr val="3A0F69"/>
    <a:srgbClr val="4F1C60"/>
    <a:srgbClr val="F5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6" d="100"/>
          <a:sy n="76" d="100"/>
        </p:scale>
        <p:origin x="7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A25F6-60CB-4E79-9033-EE0F131DC79E}"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83555-F541-4BBF-9AEF-4F410E4B33DB}" type="slidenum">
              <a:rPr lang="en-GB" smtClean="0"/>
              <a:t>‹#›</a:t>
            </a:fld>
            <a:endParaRPr lang="en-GB"/>
          </a:p>
        </p:txBody>
      </p:sp>
    </p:spTree>
    <p:extLst>
      <p:ext uri="{BB962C8B-B14F-4D97-AF65-F5344CB8AC3E}">
        <p14:creationId xmlns:p14="http://schemas.microsoft.com/office/powerpoint/2010/main" val="13527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397356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3ED83555-F541-4BBF-9AEF-4F410E4B33DB}" type="slidenum">
              <a:rPr lang="en-GB" smtClean="0"/>
              <a:t>5</a:t>
            </a:fld>
            <a:endParaRPr lang="en-GB"/>
          </a:p>
        </p:txBody>
      </p:sp>
    </p:spTree>
    <p:extLst>
      <p:ext uri="{BB962C8B-B14F-4D97-AF65-F5344CB8AC3E}">
        <p14:creationId xmlns:p14="http://schemas.microsoft.com/office/powerpoint/2010/main" val="59379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035072-3CCF-4A18-A153-D93E56CD140C}"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71329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35072-3CCF-4A18-A153-D93E56CD140C}"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02590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35072-3CCF-4A18-A153-D93E56CD140C}"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90786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35072-3CCF-4A18-A153-D93E56CD140C}"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74184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35072-3CCF-4A18-A153-D93E56CD140C}"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373025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035072-3CCF-4A18-A153-D93E56CD140C}"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29471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035072-3CCF-4A18-A153-D93E56CD140C}"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22158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035072-3CCF-4A18-A153-D93E56CD140C}"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226933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35072-3CCF-4A18-A153-D93E56CD140C}"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164523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35072-3CCF-4A18-A153-D93E56CD140C}"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116794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35072-3CCF-4A18-A153-D93E56CD140C}"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4A97B-F3B1-497B-B7A0-6260FD7CC5FD}" type="slidenum">
              <a:rPr lang="en-GB" smtClean="0"/>
              <a:t>‹#›</a:t>
            </a:fld>
            <a:endParaRPr lang="en-GB"/>
          </a:p>
        </p:txBody>
      </p:sp>
    </p:spTree>
    <p:extLst>
      <p:ext uri="{BB962C8B-B14F-4D97-AF65-F5344CB8AC3E}">
        <p14:creationId xmlns:p14="http://schemas.microsoft.com/office/powerpoint/2010/main" val="199366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35072-3CCF-4A18-A153-D93E56CD140C}" type="datetimeFigureOut">
              <a:rPr lang="en-GB" smtClean="0"/>
              <a:t>18/01/2022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4A97B-F3B1-497B-B7A0-6260FD7CC5FD}" type="slidenum">
              <a:rPr lang="en-GB" smtClean="0"/>
              <a:t>‹#›</a:t>
            </a:fld>
            <a:endParaRPr lang="en-GB"/>
          </a:p>
        </p:txBody>
      </p:sp>
    </p:spTree>
    <p:extLst>
      <p:ext uri="{BB962C8B-B14F-4D97-AF65-F5344CB8AC3E}">
        <p14:creationId xmlns:p14="http://schemas.microsoft.com/office/powerpoint/2010/main" val="305427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uj3xsmwQtU"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HRHAa57bt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youtube.com/watch?v=0BN7cnzQUFM&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vB5aeGSjp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b8YebWlvhtw"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bg1"/>
                </a:solidFill>
                <a:latin typeface="Arial" panose="020B0604020202020204" pitchFamily="34" charset="0"/>
                <a:cs typeface="Arial" panose="020B0604020202020204" pitchFamily="34" charset="0"/>
              </a:rPr>
              <a:t>DIGITÁLIS HITTANÓRA</a:t>
            </a:r>
          </a:p>
          <a:p>
            <a:pPr algn="ctr"/>
            <a:endParaRPr lang="hu-HU" sz="28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bg1"/>
                </a:solidFill>
                <a:latin typeface="Arial" panose="020B0604020202020204" pitchFamily="34" charset="0"/>
                <a:cs typeface="Arial" panose="020B0604020202020204" pitchFamily="34" charset="0"/>
              </a:rPr>
              <a:t>ÁLDÁS, BÉKESSÉG!</a:t>
            </a:r>
          </a:p>
          <a:p>
            <a:pPr algn="ctr"/>
            <a:endParaRPr lang="hu-HU" sz="28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590365"/>
            <a:ext cx="10587995" cy="1569660"/>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800" b="1" dirty="0">
                <a:solidFill>
                  <a:schemeClr val="bg1"/>
                </a:solidFill>
                <a:cs typeface="Arial" panose="020B0604020202020204" pitchFamily="34" charset="0"/>
              </a:rPr>
              <a:t>A mai óra témája:</a:t>
            </a:r>
          </a:p>
          <a:p>
            <a:pPr algn="ctr" eaLnBrk="1" hangingPunct="1"/>
            <a:r>
              <a:rPr lang="hu-HU" altLang="hu-HU" sz="4800" b="1" dirty="0">
                <a:solidFill>
                  <a:schemeClr val="bg1"/>
                </a:solidFill>
                <a:cs typeface="Arial" panose="020B0604020202020204" pitchFamily="34" charset="0"/>
              </a:rPr>
              <a:t>Egyéb ünnepeink</a:t>
            </a:r>
          </a:p>
        </p:txBody>
      </p:sp>
    </p:spTree>
    <p:extLst>
      <p:ext uri="{BB962C8B-B14F-4D97-AF65-F5344CB8AC3E}">
        <p14:creationId xmlns:p14="http://schemas.microsoft.com/office/powerpoint/2010/main" val="3670488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8" y="366608"/>
            <a:ext cx="10167683" cy="833869"/>
          </a:xfrm>
        </p:spPr>
        <p:txBody>
          <a:bodyPr>
            <a:normAutofit fontScale="90000"/>
          </a:bodyPr>
          <a:lstStyle/>
          <a:p>
            <a:r>
              <a:rPr lang="en-GB" sz="4000" b="1" dirty="0" err="1">
                <a:latin typeface="Arial" panose="020B0604020202020204" pitchFamily="34" charset="0"/>
                <a:cs typeface="Arial" panose="020B0604020202020204" pitchFamily="34" charset="0"/>
              </a:rPr>
              <a:t>Mennybemenetel</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ünnep</a:t>
            </a:r>
            <a:r>
              <a:rPr lang="hu-HU" sz="4000" b="1" dirty="0">
                <a:latin typeface="Arial" panose="020B0604020202020204" pitchFamily="34" charset="0"/>
                <a:cs typeface="Arial" panose="020B0604020202020204" pitchFamily="34" charset="0"/>
              </a:rPr>
              <a:t>e -</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Áldozócsütörtök</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9658" y="1200477"/>
            <a:ext cx="4635336" cy="5288191"/>
          </a:xfrm>
        </p:spPr>
        <p:txBody>
          <a:bodyPr>
            <a:normAutofit/>
          </a:bodyPr>
          <a:lstStyle/>
          <a:p>
            <a:pPr marL="0" indent="0" algn="ctr">
              <a:lnSpc>
                <a:spcPct val="100000"/>
              </a:lnSpc>
              <a:spcBef>
                <a:spcPts val="600"/>
              </a:spcBef>
              <a:buNone/>
            </a:pPr>
            <a:r>
              <a:rPr lang="hu-HU"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Áldozócsütörtök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két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ünnepkör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határköve</a:t>
            </a:r>
            <a:r>
              <a:rPr lang="hu-HU"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Jézus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mennybemenetele</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húsvéti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ünnepkör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záróalkalma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az</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Olajfák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hegyéről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Jeruzsálembe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visszatérő</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és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az</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ígéret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beteljesedésére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váró</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tanítványok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képe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ApCsel</a:t>
            </a:r>
            <a:r>
              <a:rPr lang="en-GB" sz="2000" dirty="0">
                <a:latin typeface="Arial" panose="020B0604020202020204" pitchFamily="34" charset="0"/>
                <a:cs typeface="Arial" panose="020B0604020202020204" pitchFamily="34" charset="0"/>
              </a:rPr>
              <a:t> 1,12) </a:t>
            </a:r>
            <a:r>
              <a:rPr lang="en-GB" sz="2000" dirty="0" err="1">
                <a:latin typeface="Arial" panose="020B0604020202020204" pitchFamily="34" charset="0"/>
                <a:cs typeface="Arial" panose="020B0604020202020204" pitchFamily="34" charset="0"/>
              </a:rPr>
              <a:t>pedig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már</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püskösdi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ünnepkör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nyitánya</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pünkösdi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ünnepkör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azt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hangsúlyozza</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Krisztus-esemény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nincs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lezárva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Szentlelke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által</a:t>
            </a:r>
            <a:r>
              <a:rPr lang="en-GB" sz="2000" dirty="0">
                <a:latin typeface="Arial" panose="020B0604020202020204" pitchFamily="34" charset="0"/>
                <a:cs typeface="Arial" panose="020B0604020202020204" pitchFamily="34" charset="0"/>
              </a:rPr>
              <a:t> Ő </a:t>
            </a:r>
            <a:r>
              <a:rPr lang="en-GB" sz="2000" dirty="0" err="1">
                <a:latin typeface="Arial" panose="020B0604020202020204" pitchFamily="34" charset="0"/>
                <a:cs typeface="Arial" panose="020B0604020202020204" pitchFamily="34" charset="0"/>
              </a:rPr>
              <a:t>tovább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végzi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munkáját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Pünkösd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hete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amelyet</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Szentlélek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ádventjének</a:t>
            </a:r>
            <a:r>
              <a:rPr lang="en-GB" sz="2000" dirty="0">
                <a:latin typeface="Arial" panose="020B0604020202020204" pitchFamily="34" charset="0"/>
                <a:cs typeface="Arial" panose="020B0604020202020204" pitchFamily="34" charset="0"/>
              </a:rPr>
              <a:t> is </a:t>
            </a:r>
            <a:r>
              <a:rPr lang="en-GB" sz="2000" dirty="0" err="1">
                <a:latin typeface="Arial" panose="020B0604020202020204" pitchFamily="34" charset="0"/>
                <a:cs typeface="Arial" panose="020B0604020202020204" pitchFamily="34" charset="0"/>
              </a:rPr>
              <a:t>nevezhetünk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előkészületi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idő</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arra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hogy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az</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ünnepben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az</a:t>
            </a:r>
            <a:r>
              <a:rPr lang="en-GB" sz="2000" dirty="0">
                <a:latin typeface="Arial" panose="020B0604020202020204" pitchFamily="34" charset="0"/>
                <a:cs typeface="Arial" panose="020B0604020202020204" pitchFamily="34" charset="0"/>
              </a:rPr>
              <a:t> Ige </a:t>
            </a:r>
            <a:r>
              <a:rPr lang="en-GB" sz="2000" dirty="0" err="1">
                <a:latin typeface="Arial" panose="020B0604020202020204" pitchFamily="34" charset="0"/>
                <a:cs typeface="Arial" panose="020B0604020202020204" pitchFamily="34" charset="0"/>
              </a:rPr>
              <a:t>és</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sákramentumok</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Szentlélek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erőközléseivé</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legyenek</a:t>
            </a:r>
            <a:r>
              <a:rPr lang="en-GB" sz="2000" dirty="0">
                <a:latin typeface="Arial" panose="020B0604020202020204" pitchFamily="34" charset="0"/>
                <a:cs typeface="Arial" panose="020B0604020202020204" pitchFamily="34" charset="0"/>
              </a:rPr>
              <a:t>.</a:t>
            </a:r>
            <a:r>
              <a:rPr lang="hu-HU"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D3812F59-36AB-40C8-8C9C-3142DC51070E}"/>
              </a:ext>
            </a:extLst>
          </p:cNvPr>
          <p:cNvSpPr txBox="1"/>
          <p:nvPr/>
        </p:nvSpPr>
        <p:spPr>
          <a:xfrm>
            <a:off x="0" y="6488668"/>
            <a:ext cx="12322629" cy="369332"/>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Forrás: </a:t>
            </a:r>
            <a:r>
              <a:rPr lang="en-GB" dirty="0" err="1">
                <a:latin typeface="Arial" panose="020B0604020202020204" pitchFamily="34" charset="0"/>
                <a:cs typeface="Arial" panose="020B0604020202020204" pitchFamily="34" charset="0"/>
              </a:rPr>
              <a:t>Szénási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Sándor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Ünnepeink</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református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egyházi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év</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Kálvin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Kiadó</a:t>
            </a:r>
            <a:r>
              <a:rPr lang="en-GB" dirty="0">
                <a:latin typeface="Arial" panose="020B0604020202020204" pitchFamily="34" charset="0"/>
                <a:cs typeface="Arial" panose="020B0604020202020204" pitchFamily="34" charset="0"/>
              </a:rPr>
              <a:t>, Budapest, 2011. 71. o.</a:t>
            </a:r>
            <a:endParaRPr lang="hu-HU" dirty="0">
              <a:latin typeface="Arial" panose="020B0604020202020204" pitchFamily="34" charset="0"/>
              <a:cs typeface="Arial" panose="020B0604020202020204" pitchFamily="34" charset="0"/>
            </a:endParaRPr>
          </a:p>
        </p:txBody>
      </p:sp>
      <p:pic>
        <p:nvPicPr>
          <p:cNvPr id="6" name="Kép 5" descr="A képen égbolt, kültéri, szobor, felhők látható&#10;&#10;Automatikusan generált leírás">
            <a:extLst>
              <a:ext uri="{FF2B5EF4-FFF2-40B4-BE49-F238E27FC236}">
                <a16:creationId xmlns:a16="http://schemas.microsoft.com/office/drawing/2014/main" id="{72CFA13B-660E-463E-892D-41FF531EAF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953" y="1247107"/>
            <a:ext cx="4446494" cy="2963286"/>
          </a:xfrm>
          <a:prstGeom prst="rect">
            <a:avLst/>
          </a:prstGeom>
        </p:spPr>
      </p:pic>
      <p:sp>
        <p:nvSpPr>
          <p:cNvPr id="8" name="Szövegdoboz 7">
            <a:extLst>
              <a:ext uri="{FF2B5EF4-FFF2-40B4-BE49-F238E27FC236}">
                <a16:creationId xmlns:a16="http://schemas.microsoft.com/office/drawing/2014/main" id="{72EB42C4-7559-4609-A7FB-879054B35164}"/>
              </a:ext>
            </a:extLst>
          </p:cNvPr>
          <p:cNvSpPr txBox="1"/>
          <p:nvPr/>
        </p:nvSpPr>
        <p:spPr>
          <a:xfrm>
            <a:off x="4794994" y="4247383"/>
            <a:ext cx="6992470" cy="1200329"/>
          </a:xfrm>
          <a:prstGeom prst="rect">
            <a:avLst/>
          </a:prstGeom>
          <a:noFill/>
        </p:spPr>
        <p:txBody>
          <a:bodyPr wrap="square">
            <a:spAutoFit/>
          </a:bodyPr>
          <a:lstStyle/>
          <a:p>
            <a:pPr algn="ctr"/>
            <a:r>
              <a:rPr lang="hu-HU" b="1" dirty="0">
                <a:latin typeface="Arial" panose="020B0604020202020204" pitchFamily="34" charset="0"/>
                <a:cs typeface="Arial" panose="020B0604020202020204" pitchFamily="34" charset="0"/>
              </a:rPr>
              <a:t>„Ezután kivitte őket </a:t>
            </a:r>
            <a:r>
              <a:rPr lang="hu-HU" b="1" dirty="0" err="1">
                <a:latin typeface="Arial" panose="020B0604020202020204" pitchFamily="34" charset="0"/>
                <a:cs typeface="Arial" panose="020B0604020202020204" pitchFamily="34" charset="0"/>
              </a:rPr>
              <a:t>Betániáig</a:t>
            </a:r>
            <a:r>
              <a:rPr lang="hu-HU" b="1" dirty="0">
                <a:latin typeface="Arial" panose="020B0604020202020204" pitchFamily="34" charset="0"/>
                <a:cs typeface="Arial" panose="020B0604020202020204" pitchFamily="34" charset="0"/>
              </a:rPr>
              <a:t>, felemelte a kezét, és megáldotta őket. És miközben áldotta őket, eltávolodott tőlük, és felvitetett a mennybe.” </a:t>
            </a:r>
          </a:p>
          <a:p>
            <a:pPr algn="ctr"/>
            <a:r>
              <a:rPr lang="hu-HU" b="1" dirty="0">
                <a:latin typeface="Arial" panose="020B0604020202020204" pitchFamily="34" charset="0"/>
                <a:cs typeface="Arial" panose="020B0604020202020204" pitchFamily="34" charset="0"/>
              </a:rPr>
              <a:t>Lukács 24,51</a:t>
            </a:r>
          </a:p>
        </p:txBody>
      </p:sp>
      <p:sp>
        <p:nvSpPr>
          <p:cNvPr id="10" name="Szövegdoboz 9">
            <a:extLst>
              <a:ext uri="{FF2B5EF4-FFF2-40B4-BE49-F238E27FC236}">
                <a16:creationId xmlns:a16="http://schemas.microsoft.com/office/drawing/2014/main" id="{D025C433-55D5-4D87-92D2-9472991F81B0}"/>
              </a:ext>
            </a:extLst>
          </p:cNvPr>
          <p:cNvSpPr txBox="1"/>
          <p:nvPr/>
        </p:nvSpPr>
        <p:spPr>
          <a:xfrm>
            <a:off x="5827059" y="5486921"/>
            <a:ext cx="4332755" cy="923330"/>
          </a:xfrm>
          <a:prstGeom prst="rect">
            <a:avLst/>
          </a:prstGeom>
          <a:solidFill>
            <a:schemeClr val="accent2"/>
          </a:solidFill>
        </p:spPr>
        <p:txBody>
          <a:bodyPr wrap="square">
            <a:spAutoFit/>
          </a:bodyPr>
          <a:lstStyle/>
          <a:p>
            <a:pPr algn="ctr"/>
            <a:r>
              <a:rPr lang="hu-HU" b="1" dirty="0">
                <a:latin typeface="Arial" panose="020B0604020202020204" pitchFamily="34" charset="0"/>
                <a:cs typeface="Arial" panose="020B0604020202020204" pitchFamily="34" charset="0"/>
              </a:rPr>
              <a:t>Nézz utána, hogy melyik magyar községben található ez az Áldó Krisztus Szobor!</a:t>
            </a:r>
          </a:p>
        </p:txBody>
      </p:sp>
      <p:pic>
        <p:nvPicPr>
          <p:cNvPr id="11" name="Kép 10">
            <a:extLst>
              <a:ext uri="{FF2B5EF4-FFF2-40B4-BE49-F238E27FC236}">
                <a16:creationId xmlns:a16="http://schemas.microsoft.com/office/drawing/2014/main" id="{2B280321-A078-41CE-8E44-5A81CB2D9F7A}"/>
              </a:ext>
            </a:extLst>
          </p:cNvPr>
          <p:cNvPicPr>
            <a:picLocks noChangeAspect="1"/>
          </p:cNvPicPr>
          <p:nvPr/>
        </p:nvPicPr>
        <p:blipFill>
          <a:blip r:embed="rId3"/>
          <a:stretch>
            <a:fillRect/>
          </a:stretch>
        </p:blipFill>
        <p:spPr>
          <a:xfrm>
            <a:off x="10802919" y="5486921"/>
            <a:ext cx="1389081" cy="1368000"/>
          </a:xfrm>
          <a:prstGeom prst="rect">
            <a:avLst/>
          </a:prstGeom>
        </p:spPr>
      </p:pic>
      <p:sp>
        <p:nvSpPr>
          <p:cNvPr id="9" name="Téglalap 8">
            <a:extLst>
              <a:ext uri="{FF2B5EF4-FFF2-40B4-BE49-F238E27FC236}">
                <a16:creationId xmlns:a16="http://schemas.microsoft.com/office/drawing/2014/main" id="{C62133F1-C7F4-4B45-9777-32741C997733}"/>
              </a:ext>
            </a:extLst>
          </p:cNvPr>
          <p:cNvSpPr/>
          <p:nvPr/>
        </p:nvSpPr>
        <p:spPr>
          <a:xfrm>
            <a:off x="10327341" y="1"/>
            <a:ext cx="1864659" cy="7126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Húsvéti ünnepkör</a:t>
            </a:r>
          </a:p>
        </p:txBody>
      </p:sp>
    </p:spTree>
    <p:extLst>
      <p:ext uri="{BB962C8B-B14F-4D97-AF65-F5344CB8AC3E}">
        <p14:creationId xmlns:p14="http://schemas.microsoft.com/office/powerpoint/2010/main" val="24447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65125"/>
            <a:ext cx="10922000" cy="1058583"/>
          </a:xfrm>
        </p:spPr>
        <p:txBody>
          <a:bodyPr>
            <a:noAutofit/>
          </a:bodyPr>
          <a:lstStyle/>
          <a:p>
            <a:pPr algn="ct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3600" b="1" dirty="0" err="1">
                <a:latin typeface="Arial" panose="020B0604020202020204" pitchFamily="34" charset="0"/>
                <a:cs typeface="Arial" panose="020B0604020202020204" pitchFamily="34" charset="0"/>
              </a:rPr>
              <a:t>Szentháromság</a:t>
            </a:r>
            <a:r>
              <a:rPr lang="en-GB" sz="3600" b="1" dirty="0">
                <a:latin typeface="Arial" panose="020B0604020202020204" pitchFamily="34" charset="0"/>
                <a:cs typeface="Arial" panose="020B0604020202020204" pitchFamily="34" charset="0"/>
              </a:rPr>
              <a:t> </a:t>
            </a:r>
            <a:r>
              <a:rPr lang="en-GB" sz="3600" b="1" dirty="0" err="1">
                <a:latin typeface="Arial" panose="020B0604020202020204" pitchFamily="34" charset="0"/>
                <a:cs typeface="Arial" panose="020B0604020202020204" pitchFamily="34" charset="0"/>
              </a:rPr>
              <a:t>vasárnap</a:t>
            </a:r>
            <a:r>
              <a:rPr lang="hu-HU" sz="3600" b="1" dirty="0">
                <a:latin typeface="Arial" panose="020B0604020202020204" pitchFamily="34" charset="0"/>
                <a:cs typeface="Arial" panose="020B0604020202020204" pitchFamily="34" charset="0"/>
              </a:rPr>
              <a:t>ja</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8940" y="1712455"/>
            <a:ext cx="3886201" cy="4351338"/>
          </a:xfrm>
        </p:spPr>
        <p:txBody>
          <a:bodyPr>
            <a:normAutofit/>
          </a:bodyPr>
          <a:lstStyle/>
          <a:p>
            <a:pPr marL="0" indent="0" algn="ctr">
              <a:buNone/>
            </a:pPr>
            <a:r>
              <a:rPr lang="hu-HU" sz="2200" dirty="0">
                <a:latin typeface="Arial" panose="020B0604020202020204" pitchFamily="34" charset="0"/>
                <a:cs typeface="Arial" panose="020B0604020202020204" pitchFamily="34" charset="0"/>
              </a:rPr>
              <a:t>A </a:t>
            </a:r>
            <a:r>
              <a:rPr lang="hu-HU" sz="2200" dirty="0" smtClean="0">
                <a:latin typeface="Arial" panose="020B0604020202020204" pitchFamily="34" charset="0"/>
                <a:cs typeface="Arial" panose="020B0604020202020204" pitchFamily="34" charset="0"/>
              </a:rPr>
              <a:t>pünkösd </a:t>
            </a:r>
            <a:r>
              <a:rPr lang="hu-HU" sz="2200" dirty="0">
                <a:latin typeface="Arial" panose="020B0604020202020204" pitchFamily="34" charset="0"/>
                <a:cs typeface="Arial" panose="020B0604020202020204" pitchFamily="34" charset="0"/>
              </a:rPr>
              <a:t>utáni első vasárnap Szentháromság ünnepe. „</a:t>
            </a:r>
            <a:r>
              <a:rPr lang="en-GB" sz="2200" dirty="0">
                <a:latin typeface="Arial" panose="020B0604020202020204" pitchFamily="34" charset="0"/>
                <a:cs typeface="Arial" panose="020B0604020202020204" pitchFamily="34" charset="0"/>
              </a:rPr>
              <a:t>E </a:t>
            </a:r>
            <a:r>
              <a:rPr lang="en-GB" sz="2200" dirty="0" err="1">
                <a:latin typeface="Arial" panose="020B0604020202020204" pitchFamily="34" charset="0"/>
                <a:cs typeface="Arial" panose="020B0604020202020204" pitchFamily="34" charset="0"/>
              </a:rPr>
              <a:t>vasárnap</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három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főünnep</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summája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Atya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elküldte</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Fiút</a:t>
            </a:r>
            <a:r>
              <a:rPr lang="en-GB" sz="2200" dirty="0">
                <a:latin typeface="Arial" panose="020B0604020202020204" pitchFamily="34" charset="0"/>
                <a:cs typeface="Arial" panose="020B0604020202020204" pitchFamily="34" charset="0"/>
              </a:rPr>
              <a:t> e </a:t>
            </a:r>
            <a:r>
              <a:rPr lang="en-GB" sz="2200" dirty="0" err="1">
                <a:latin typeface="Arial" panose="020B0604020202020204" pitchFamily="34" charset="0"/>
                <a:cs typeface="Arial" panose="020B0604020202020204" pitchFamily="34" charset="0"/>
              </a:rPr>
              <a:t>világra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karácsony</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Fiú</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elvégezte</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váltságot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húsvét</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Szentlélek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kitöltetett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pünkösd</a:t>
            </a:r>
            <a:r>
              <a:rPr lang="hu-HU" sz="2200" dirty="0">
                <a:latin typeface="Arial" panose="020B0604020202020204" pitchFamily="34" charset="0"/>
                <a:cs typeface="Arial" panose="020B0604020202020204" pitchFamily="34" charset="0"/>
              </a:rPr>
              <a:t>).” 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Szentháromság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titkának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ünneplése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ősi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szükséglet</a:t>
            </a:r>
            <a:r>
              <a:rPr lang="en-GB" sz="2200" dirty="0">
                <a:latin typeface="Arial" panose="020B0604020202020204" pitchFamily="34" charset="0"/>
                <a:cs typeface="Arial" panose="020B0604020202020204" pitchFamily="34" charset="0"/>
              </a:rPr>
              <a:t> volt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egyházban</a:t>
            </a:r>
            <a:r>
              <a:rPr lang="en-GB" sz="2200" dirty="0">
                <a:latin typeface="Arial" panose="020B0604020202020204" pitchFamily="34" charset="0"/>
                <a:cs typeface="Arial" panose="020B0604020202020204" pitchFamily="34" charset="0"/>
              </a:rPr>
              <a:t>.</a:t>
            </a:r>
          </a:p>
        </p:txBody>
      </p:sp>
      <p:pic>
        <p:nvPicPr>
          <p:cNvPr id="2050" name="Picture 2">
            <a:extLst>
              <a:ext uri="{FF2B5EF4-FFF2-40B4-BE49-F238E27FC236}">
                <a16:creationId xmlns:a16="http://schemas.microsoft.com/office/drawing/2014/main" id="{2463B2C0-53BE-4769-8625-FBD0691F3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9" t="32178" r="65407" b="-464"/>
          <a:stretch/>
        </p:blipFill>
        <p:spPr bwMode="auto">
          <a:xfrm>
            <a:off x="4579620" y="1712455"/>
            <a:ext cx="2626360" cy="3700069"/>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A9C79B28-3F8D-417D-9956-63302513A531}"/>
              </a:ext>
            </a:extLst>
          </p:cNvPr>
          <p:cNvSpPr txBox="1"/>
          <p:nvPr/>
        </p:nvSpPr>
        <p:spPr>
          <a:xfrm>
            <a:off x="47171" y="6352540"/>
            <a:ext cx="10589453" cy="369332"/>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Forrás: </a:t>
            </a:r>
            <a:r>
              <a:rPr lang="en-GB" dirty="0" err="1">
                <a:latin typeface="Arial" panose="020B0604020202020204" pitchFamily="34" charset="0"/>
                <a:cs typeface="Arial" panose="020B0604020202020204" pitchFamily="34" charset="0"/>
              </a:rPr>
              <a:t>Szénási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Sándor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Ünnepeink</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református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egyházi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év</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Kálvin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Kiadó</a:t>
            </a:r>
            <a:r>
              <a:rPr lang="en-GB" dirty="0">
                <a:latin typeface="Arial" panose="020B0604020202020204" pitchFamily="34" charset="0"/>
                <a:cs typeface="Arial" panose="020B0604020202020204" pitchFamily="34" charset="0"/>
              </a:rPr>
              <a:t>, Budapest, 2011. 75. o.</a:t>
            </a:r>
            <a:endParaRPr lang="hu-HU"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41E7F50-097E-42F2-9586-AB83F0647665}"/>
              </a:ext>
            </a:extLst>
          </p:cNvPr>
          <p:cNvSpPr txBox="1">
            <a:spLocks/>
          </p:cNvSpPr>
          <p:nvPr/>
        </p:nvSpPr>
        <p:spPr>
          <a:xfrm>
            <a:off x="7382436" y="1845945"/>
            <a:ext cx="47481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200" dirty="0">
                <a:latin typeface="Arial" panose="020B0604020202020204" pitchFamily="34" charset="0"/>
                <a:cs typeface="Arial" panose="020B0604020202020204" pitchFamily="34" charset="0"/>
              </a:rPr>
              <a:t>Az 5. században érkezett Szent Patrik a mai Írország területére, hogy az ott élő pogány népeknek az evangéliumot hirdesse. A háromlevelű lóhere segítségével magyarázta el a Szentháromság titkát. Isten egy, de mégis három. Missziójának köszönhetően lettek az írek keresztyénné, </a:t>
            </a:r>
            <a:r>
              <a:rPr lang="hu-HU" sz="2200" dirty="0" smtClean="0">
                <a:latin typeface="Arial" panose="020B0604020202020204" pitchFamily="34" charset="0"/>
                <a:cs typeface="Arial" panose="020B0604020202020204" pitchFamily="34" charset="0"/>
              </a:rPr>
              <a:t>és </a:t>
            </a:r>
            <a:r>
              <a:rPr lang="hu-HU" sz="2200" dirty="0">
                <a:latin typeface="Arial" panose="020B0604020202020204" pitchFamily="34" charset="0"/>
                <a:cs typeface="Arial" panose="020B0604020202020204" pitchFamily="34" charset="0"/>
              </a:rPr>
              <a:t>a háromlevelű lóhere azóta is fontos szimbólum a számukra.</a:t>
            </a:r>
            <a:endParaRPr lang="en-GB" sz="2200" dirty="0">
              <a:latin typeface="Arial" panose="020B0604020202020204" pitchFamily="34" charset="0"/>
              <a:cs typeface="Arial" panose="020B0604020202020204" pitchFamily="34" charset="0"/>
            </a:endParaRPr>
          </a:p>
        </p:txBody>
      </p:sp>
      <p:pic>
        <p:nvPicPr>
          <p:cNvPr id="8" name="Kép 7">
            <a:extLst>
              <a:ext uri="{FF2B5EF4-FFF2-40B4-BE49-F238E27FC236}">
                <a16:creationId xmlns:a16="http://schemas.microsoft.com/office/drawing/2014/main" id="{842BC39B-B317-446F-88B2-F320871619FD}"/>
              </a:ext>
            </a:extLst>
          </p:cNvPr>
          <p:cNvPicPr>
            <a:picLocks noChangeAspect="1"/>
          </p:cNvPicPr>
          <p:nvPr/>
        </p:nvPicPr>
        <p:blipFill>
          <a:blip r:embed="rId3"/>
          <a:stretch>
            <a:fillRect/>
          </a:stretch>
        </p:blipFill>
        <p:spPr>
          <a:xfrm>
            <a:off x="10814435" y="5490000"/>
            <a:ext cx="1383691" cy="1368000"/>
          </a:xfrm>
          <a:prstGeom prst="rect">
            <a:avLst/>
          </a:prstGeom>
        </p:spPr>
      </p:pic>
      <p:sp>
        <p:nvSpPr>
          <p:cNvPr id="9" name="Téglalap 8">
            <a:extLst>
              <a:ext uri="{FF2B5EF4-FFF2-40B4-BE49-F238E27FC236}">
                <a16:creationId xmlns:a16="http://schemas.microsoft.com/office/drawing/2014/main" id="{70886B6B-86D3-4467-BA7F-0EAD86C72276}"/>
              </a:ext>
            </a:extLst>
          </p:cNvPr>
          <p:cNvSpPr/>
          <p:nvPr/>
        </p:nvSpPr>
        <p:spPr>
          <a:xfrm>
            <a:off x="10327341" y="1"/>
            <a:ext cx="1864659" cy="7126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Pünkösdi ünnepkör</a:t>
            </a:r>
          </a:p>
        </p:txBody>
      </p:sp>
    </p:spTree>
    <p:extLst>
      <p:ext uri="{BB962C8B-B14F-4D97-AF65-F5344CB8AC3E}">
        <p14:creationId xmlns:p14="http://schemas.microsoft.com/office/powerpoint/2010/main" val="28945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3493"/>
          </a:xfrm>
        </p:spPr>
        <p:txBody>
          <a:bodyPr>
            <a:normAutofit/>
          </a:bodyPr>
          <a:lstStyle/>
          <a:p>
            <a:pPr algn="ctr"/>
            <a:r>
              <a:rPr lang="hu-HU" sz="3600" b="1" dirty="0">
                <a:latin typeface="Arial" panose="020B0604020202020204" pitchFamily="34" charset="0"/>
                <a:cs typeface="Arial" panose="020B0604020202020204" pitchFamily="34" charset="0"/>
              </a:rPr>
              <a:t>H</a:t>
            </a:r>
            <a:r>
              <a:rPr lang="en-GB" sz="3600" b="1" dirty="0" err="1">
                <a:latin typeface="Arial" panose="020B0604020202020204" pitchFamily="34" charset="0"/>
                <a:cs typeface="Arial" panose="020B0604020202020204" pitchFamily="34" charset="0"/>
              </a:rPr>
              <a:t>álaadás</a:t>
            </a:r>
            <a:r>
              <a:rPr lang="hu-HU" sz="3600" b="1" dirty="0">
                <a:latin typeface="Arial" panose="020B0604020202020204" pitchFamily="34" charset="0"/>
                <a:cs typeface="Arial" panose="020B0604020202020204" pitchFamily="34" charset="0"/>
              </a:rPr>
              <a:t> az ú</a:t>
            </a:r>
            <a:r>
              <a:rPr lang="en-GB" sz="3600" b="1" dirty="0">
                <a:latin typeface="Arial" panose="020B0604020202020204" pitchFamily="34" charset="0"/>
                <a:cs typeface="Arial" panose="020B0604020202020204" pitchFamily="34" charset="0"/>
              </a:rPr>
              <a:t>j </a:t>
            </a:r>
            <a:r>
              <a:rPr lang="en-GB" sz="3600" b="1" dirty="0" err="1">
                <a:latin typeface="Arial" panose="020B0604020202020204" pitchFamily="34" charset="0"/>
                <a:cs typeface="Arial" panose="020B0604020202020204" pitchFamily="34" charset="0"/>
              </a:rPr>
              <a:t>kenyér</a:t>
            </a:r>
            <a:r>
              <a:rPr lang="hu-HU" sz="3600" b="1" dirty="0">
                <a:latin typeface="Arial" panose="020B0604020202020204" pitchFamily="34" charset="0"/>
                <a:cs typeface="Arial" panose="020B0604020202020204" pitchFamily="34" charset="0"/>
              </a:rPr>
              <a:t>ért</a:t>
            </a:r>
            <a:r>
              <a:rPr lang="en-GB" sz="3600" b="1" dirty="0">
                <a:latin typeface="Arial" panose="020B0604020202020204" pitchFamily="34" charset="0"/>
                <a:cs typeface="Arial" panose="020B0604020202020204" pitchFamily="34" charset="0"/>
              </a:rPr>
              <a:t> </a:t>
            </a:r>
            <a:r>
              <a:rPr lang="en-GB" sz="3600" b="1" dirty="0" err="1">
                <a:latin typeface="Arial" panose="020B0604020202020204" pitchFamily="34" charset="0"/>
                <a:cs typeface="Arial" panose="020B0604020202020204" pitchFamily="34" charset="0"/>
              </a:rPr>
              <a:t>és</a:t>
            </a:r>
            <a:r>
              <a:rPr lang="en-GB" sz="3600" b="1" dirty="0">
                <a:latin typeface="Arial" panose="020B0604020202020204" pitchFamily="34" charset="0"/>
                <a:cs typeface="Arial" panose="020B0604020202020204" pitchFamily="34" charset="0"/>
              </a:rPr>
              <a:t> </a:t>
            </a:r>
            <a:r>
              <a:rPr lang="en-GB" sz="3600" b="1" dirty="0" err="1">
                <a:latin typeface="Arial" panose="020B0604020202020204" pitchFamily="34" charset="0"/>
                <a:cs typeface="Arial" panose="020B0604020202020204" pitchFamily="34" charset="0"/>
              </a:rPr>
              <a:t>új</a:t>
            </a:r>
            <a:r>
              <a:rPr lang="en-GB" sz="3600" b="1" dirty="0">
                <a:latin typeface="Arial" panose="020B0604020202020204" pitchFamily="34" charset="0"/>
                <a:cs typeface="Arial" panose="020B0604020202020204" pitchFamily="34" charset="0"/>
              </a:rPr>
              <a:t> </a:t>
            </a:r>
            <a:r>
              <a:rPr lang="en-GB" sz="3600" b="1" dirty="0" err="1">
                <a:latin typeface="Arial" panose="020B0604020202020204" pitchFamily="34" charset="0"/>
                <a:cs typeface="Arial" panose="020B0604020202020204" pitchFamily="34" charset="0"/>
              </a:rPr>
              <a:t>borér</a:t>
            </a:r>
            <a:r>
              <a:rPr lang="hu-HU" sz="3600" b="1" dirty="0">
                <a:latin typeface="Arial" panose="020B0604020202020204" pitchFamily="34" charset="0"/>
                <a:cs typeface="Arial" panose="020B0604020202020204" pitchFamily="34" charset="0"/>
              </a:rPr>
              <a:t>t</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4016" y="3069041"/>
            <a:ext cx="3359802" cy="2929554"/>
          </a:xfrm>
        </p:spPr>
        <p:txBody>
          <a:bodyPr>
            <a:normAutofit lnSpcReduction="10000"/>
          </a:bodyPr>
          <a:lstStyle/>
          <a:p>
            <a:pPr marL="0" indent="0" algn="ctr">
              <a:buNone/>
            </a:pPr>
            <a:r>
              <a:rPr lang="hu-HU" sz="2200" dirty="0">
                <a:latin typeface="Arial" panose="020B0604020202020204" pitchFamily="34" charset="0"/>
                <a:cs typeface="Arial" panose="020B0604020202020204" pitchFamily="34" charset="0"/>
              </a:rPr>
              <a:t>„Az új kenyérért való hálaadás augusztus végén, az aratás utáni </a:t>
            </a:r>
            <a:r>
              <a:rPr lang="hu-HU" sz="2200" dirty="0" smtClean="0">
                <a:latin typeface="Arial" panose="020B0604020202020204" pitchFamily="34" charset="0"/>
                <a:cs typeface="Arial" panose="020B0604020202020204" pitchFamily="34" charset="0"/>
              </a:rPr>
              <a:t>egyik</a:t>
            </a:r>
            <a:r>
              <a:rPr lang="en-GB" sz="2200" dirty="0" smtClean="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vasárnapon</a:t>
            </a:r>
            <a:r>
              <a:rPr lang="hu-HU" sz="2200" dirty="0">
                <a:latin typeface="Arial" panose="020B0604020202020204" pitchFamily="34" charset="0"/>
                <a:cs typeface="Arial" panose="020B0604020202020204" pitchFamily="34" charset="0"/>
              </a:rPr>
              <a:t> történik.</a:t>
            </a:r>
            <a:r>
              <a:rPr lang="en-GB" sz="2200" dirty="0">
                <a:latin typeface="Arial" panose="020B0604020202020204" pitchFamily="34" charset="0"/>
                <a:cs typeface="Arial" panose="020B0604020202020204" pitchFamily="34" charset="0"/>
              </a:rPr>
              <a:t> </a:t>
            </a:r>
            <a:r>
              <a:rPr lang="hu-HU" sz="22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Az </a:t>
            </a:r>
            <a:r>
              <a:rPr lang="en-GB" sz="2200" dirty="0" err="1">
                <a:latin typeface="Arial" panose="020B0604020202020204" pitchFamily="34" charset="0"/>
                <a:cs typeface="Arial" panose="020B0604020202020204" pitchFamily="34" charset="0"/>
              </a:rPr>
              <a:t>aratásért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való</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hálaadásról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Ószövetség</a:t>
            </a:r>
            <a:r>
              <a:rPr lang="en-GB" sz="2200" dirty="0">
                <a:latin typeface="Arial" panose="020B0604020202020204" pitchFamily="34" charset="0"/>
                <a:cs typeface="Arial" panose="020B0604020202020204" pitchFamily="34" charset="0"/>
              </a:rPr>
              <a:t> is </a:t>
            </a:r>
            <a:r>
              <a:rPr lang="en-GB" sz="2200" dirty="0" err="1">
                <a:latin typeface="Arial" panose="020B0604020202020204" pitchFamily="34" charset="0"/>
                <a:cs typeface="Arial" panose="020B0604020202020204" pitchFamily="34" charset="0"/>
              </a:rPr>
              <a:t>tud</a:t>
            </a:r>
            <a:r>
              <a:rPr lang="en-GB" sz="2200" dirty="0">
                <a:latin typeface="Arial" panose="020B0604020202020204" pitchFamily="34" charset="0"/>
                <a:cs typeface="Arial" panose="020B0604020202020204" pitchFamily="34" charset="0"/>
              </a:rPr>
              <a:t> </a:t>
            </a:r>
            <a:r>
              <a:rPr lang="hu-HU" sz="2200" dirty="0">
                <a:latin typeface="Arial" panose="020B0604020202020204" pitchFamily="34" charset="0"/>
                <a:cs typeface="Arial" panose="020B0604020202020204" pitchFamily="34" charset="0"/>
              </a:rPr>
              <a:t/>
            </a:r>
            <a:br>
              <a:rPr lang="hu-HU" sz="2200" dirty="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2Móz 23,16): </a:t>
            </a:r>
            <a:r>
              <a:rPr lang="en-GB" sz="2200" dirty="0" err="1">
                <a:latin typeface="Arial" panose="020B0604020202020204" pitchFamily="34" charset="0"/>
                <a:cs typeface="Arial" panose="020B0604020202020204" pitchFamily="34" charset="0"/>
              </a:rPr>
              <a:t>ez</a:t>
            </a:r>
            <a:r>
              <a:rPr lang="en-GB" sz="2200" dirty="0">
                <a:latin typeface="Arial" panose="020B0604020202020204" pitchFamily="34" charset="0"/>
                <a:cs typeface="Arial" panose="020B0604020202020204" pitchFamily="34" charset="0"/>
              </a:rPr>
              <a:t> volt a </a:t>
            </a:r>
            <a:r>
              <a:rPr lang="en-GB" sz="2200" dirty="0" err="1">
                <a:latin typeface="Arial" panose="020B0604020202020204" pitchFamily="34" charset="0"/>
                <a:cs typeface="Arial" panose="020B0604020202020204" pitchFamily="34" charset="0"/>
              </a:rPr>
              <a:t>pünkösd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eredeti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tartalma</a:t>
            </a:r>
            <a:r>
              <a:rPr lang="en-GB" sz="2200" dirty="0">
                <a:latin typeface="Arial" panose="020B0604020202020204" pitchFamily="34" charset="0"/>
                <a:cs typeface="Arial" panose="020B0604020202020204" pitchFamily="34" charset="0"/>
              </a:rPr>
              <a:t>.</a:t>
            </a:r>
            <a:r>
              <a:rPr lang="hu-HU" sz="22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E0324C46-B613-4C8F-B018-04A0F315703F}"/>
              </a:ext>
            </a:extLst>
          </p:cNvPr>
          <p:cNvSpPr txBox="1"/>
          <p:nvPr/>
        </p:nvSpPr>
        <p:spPr>
          <a:xfrm>
            <a:off x="212912" y="6316663"/>
            <a:ext cx="11356040" cy="369332"/>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a:t>
            </a:r>
            <a:r>
              <a:rPr lang="hu-HU" sz="1800" dirty="0">
                <a:latin typeface="Arial" panose="020B0604020202020204" pitchFamily="34" charset="0"/>
                <a:cs typeface="Arial" panose="020B0604020202020204" pitchFamily="34" charset="0"/>
              </a:rPr>
              <a:t>rrás: </a:t>
            </a:r>
            <a:r>
              <a:rPr lang="en-GB" sz="1800" dirty="0" err="1">
                <a:latin typeface="Arial" panose="020B0604020202020204" pitchFamily="34" charset="0"/>
                <a:cs typeface="Arial" panose="020B0604020202020204" pitchFamily="34" charset="0"/>
              </a:rPr>
              <a:t>Szénási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Sándor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Ünnepeink</a:t>
            </a:r>
            <a:r>
              <a:rPr lang="en-GB" sz="1800" dirty="0">
                <a:latin typeface="Arial" panose="020B0604020202020204" pitchFamily="34" charset="0"/>
                <a:cs typeface="Arial" panose="020B0604020202020204" pitchFamily="34" charset="0"/>
              </a:rPr>
              <a:t>. A </a:t>
            </a:r>
            <a:r>
              <a:rPr lang="en-GB" sz="1800" dirty="0" err="1">
                <a:latin typeface="Arial" panose="020B0604020202020204" pitchFamily="34" charset="0"/>
                <a:cs typeface="Arial" panose="020B0604020202020204" pitchFamily="34" charset="0"/>
              </a:rPr>
              <a:t>református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egyházi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év</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Kálvin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Kiadó</a:t>
            </a:r>
            <a:r>
              <a:rPr lang="en-GB" sz="1800" dirty="0">
                <a:latin typeface="Arial" panose="020B0604020202020204" pitchFamily="34" charset="0"/>
                <a:cs typeface="Arial" panose="020B0604020202020204" pitchFamily="34" charset="0"/>
              </a:rPr>
              <a:t>, Budapest, 2011. 77</a:t>
            </a:r>
            <a:r>
              <a:rPr lang="hu-HU" sz="1800" dirty="0">
                <a:latin typeface="Arial" panose="020B0604020202020204" pitchFamily="34" charset="0"/>
                <a:cs typeface="Arial" panose="020B0604020202020204" pitchFamily="34" charset="0"/>
              </a:rPr>
              <a:t>. o.</a:t>
            </a:r>
            <a:endParaRPr lang="hu-HU" dirty="0"/>
          </a:p>
        </p:txBody>
      </p:sp>
      <p:pic>
        <p:nvPicPr>
          <p:cNvPr id="6" name="Kép 5" descr="A képen égbolt, kültéri, napnyugta, víz látható&#10;&#10;Automatikusan generált leírás">
            <a:extLst>
              <a:ext uri="{FF2B5EF4-FFF2-40B4-BE49-F238E27FC236}">
                <a16:creationId xmlns:a16="http://schemas.microsoft.com/office/drawing/2014/main" id="{125F430A-E6D1-47E5-92DA-BC93D2500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478" y="1986849"/>
            <a:ext cx="3614971" cy="2409039"/>
          </a:xfrm>
          <a:prstGeom prst="rect">
            <a:avLst/>
          </a:prstGeom>
        </p:spPr>
      </p:pic>
      <p:sp>
        <p:nvSpPr>
          <p:cNvPr id="7" name="Szövegdoboz 6">
            <a:extLst>
              <a:ext uri="{FF2B5EF4-FFF2-40B4-BE49-F238E27FC236}">
                <a16:creationId xmlns:a16="http://schemas.microsoft.com/office/drawing/2014/main" id="{C35D762F-53F6-4EBB-90D1-0623AB2E1B36}"/>
              </a:ext>
            </a:extLst>
          </p:cNvPr>
          <p:cNvSpPr txBox="1"/>
          <p:nvPr/>
        </p:nvSpPr>
        <p:spPr>
          <a:xfrm>
            <a:off x="3819495" y="4781240"/>
            <a:ext cx="3899647" cy="1200329"/>
          </a:xfrm>
          <a:prstGeom prst="rect">
            <a:avLst/>
          </a:prstGeom>
          <a:noFill/>
        </p:spPr>
        <p:txBody>
          <a:bodyPr wrap="square" rtlCol="0">
            <a:spAutoFit/>
          </a:bodyPr>
          <a:lstStyle/>
          <a:p>
            <a:pPr algn="ctr"/>
            <a:r>
              <a:rPr lang="hu-HU" sz="2400" b="1" dirty="0">
                <a:latin typeface="Arial" panose="020B0604020202020204" pitchFamily="34" charset="0"/>
                <a:cs typeface="Arial" panose="020B0604020202020204" pitchFamily="34" charset="0"/>
              </a:rPr>
              <a:t>Beszélgessetek: Te miért vagy hálás? Miért adnál hálát?</a:t>
            </a:r>
          </a:p>
        </p:txBody>
      </p:sp>
      <p:pic>
        <p:nvPicPr>
          <p:cNvPr id="8" name="Kép 7">
            <a:extLst>
              <a:ext uri="{FF2B5EF4-FFF2-40B4-BE49-F238E27FC236}">
                <a16:creationId xmlns:a16="http://schemas.microsoft.com/office/drawing/2014/main" id="{AEEBCB4A-05AC-4ACB-A03D-88A674460380}"/>
              </a:ext>
            </a:extLst>
          </p:cNvPr>
          <p:cNvPicPr>
            <a:picLocks noChangeAspect="1"/>
          </p:cNvPicPr>
          <p:nvPr/>
        </p:nvPicPr>
        <p:blipFill>
          <a:blip r:embed="rId3"/>
          <a:stretch>
            <a:fillRect/>
          </a:stretch>
        </p:blipFill>
        <p:spPr>
          <a:xfrm>
            <a:off x="10819995" y="5490000"/>
            <a:ext cx="1372005" cy="1368000"/>
          </a:xfrm>
          <a:prstGeom prst="rect">
            <a:avLst/>
          </a:prstGeom>
        </p:spPr>
      </p:pic>
      <p:sp>
        <p:nvSpPr>
          <p:cNvPr id="9" name="Téglalap 8">
            <a:extLst>
              <a:ext uri="{FF2B5EF4-FFF2-40B4-BE49-F238E27FC236}">
                <a16:creationId xmlns:a16="http://schemas.microsoft.com/office/drawing/2014/main" id="{054179D1-DDE3-49E0-9D11-3E35FDB97711}"/>
              </a:ext>
            </a:extLst>
          </p:cNvPr>
          <p:cNvSpPr/>
          <p:nvPr/>
        </p:nvSpPr>
        <p:spPr>
          <a:xfrm>
            <a:off x="10327341" y="1"/>
            <a:ext cx="1864659" cy="7126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Pünkösdi ünnepkör</a:t>
            </a:r>
          </a:p>
        </p:txBody>
      </p:sp>
      <p:pic>
        <p:nvPicPr>
          <p:cNvPr id="10" name="Kép 9" descr="A képen padló látható&#10;&#10;Automatikusan generált leírás">
            <a:extLst>
              <a:ext uri="{FF2B5EF4-FFF2-40B4-BE49-F238E27FC236}">
                <a16:creationId xmlns:a16="http://schemas.microsoft.com/office/drawing/2014/main" id="{D127AB80-440E-4ECD-916E-1C51AAF05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895" y="1013494"/>
            <a:ext cx="3117400" cy="2079890"/>
          </a:xfrm>
          <a:prstGeom prst="rect">
            <a:avLst/>
          </a:prstGeom>
        </p:spPr>
      </p:pic>
      <p:pic>
        <p:nvPicPr>
          <p:cNvPr id="12" name="Kép 11" descr="A képen kosár, étel, tároló, kenyér látható&#10;&#10;Automatikusan generált leírás">
            <a:extLst>
              <a:ext uri="{FF2B5EF4-FFF2-40B4-BE49-F238E27FC236}">
                <a16:creationId xmlns:a16="http://schemas.microsoft.com/office/drawing/2014/main" id="{803FC45B-683B-41FC-A3A0-9208816DDB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839" y="691358"/>
            <a:ext cx="3496580" cy="2389330"/>
          </a:xfrm>
          <a:prstGeom prst="rect">
            <a:avLst/>
          </a:prstGeom>
        </p:spPr>
      </p:pic>
      <p:sp>
        <p:nvSpPr>
          <p:cNvPr id="13" name="Content Placeholder 2">
            <a:extLst>
              <a:ext uri="{FF2B5EF4-FFF2-40B4-BE49-F238E27FC236}">
                <a16:creationId xmlns:a16="http://schemas.microsoft.com/office/drawing/2014/main" id="{5B91D750-9A0C-4877-AEB4-7178051B03EA}"/>
              </a:ext>
            </a:extLst>
          </p:cNvPr>
          <p:cNvSpPr txBox="1">
            <a:spLocks/>
          </p:cNvSpPr>
          <p:nvPr/>
        </p:nvSpPr>
        <p:spPr>
          <a:xfrm>
            <a:off x="8027895" y="3140512"/>
            <a:ext cx="3117400" cy="292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200" dirty="0">
                <a:latin typeface="Arial" panose="020B0604020202020204" pitchFamily="34" charset="0"/>
                <a:cs typeface="Arial" panose="020B0604020202020204" pitchFamily="34" charset="0"/>
              </a:rPr>
              <a:t>„</a:t>
            </a:r>
            <a:r>
              <a:rPr lang="en-GB" sz="2200" dirty="0" err="1">
                <a:latin typeface="Arial" panose="020B0604020202020204" pitchFamily="34" charset="0"/>
                <a:cs typeface="Arial" panose="020B0604020202020204" pitchFamily="34" charset="0"/>
              </a:rPr>
              <a:t>Szüret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után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rendszerint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október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utolsó</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vasárnapján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terítik</a:t>
            </a:r>
            <a:r>
              <a:rPr lang="en-GB" sz="2200" dirty="0">
                <a:latin typeface="Arial" panose="020B0604020202020204" pitchFamily="34" charset="0"/>
                <a:cs typeface="Arial" panose="020B0604020202020204" pitchFamily="34" charset="0"/>
              </a:rPr>
              <a:t> meg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hu-HU" sz="2200" dirty="0">
                <a:latin typeface="Arial" panose="020B0604020202020204" pitchFamily="34" charset="0"/>
                <a:cs typeface="Arial" panose="020B0604020202020204" pitchFamily="34" charset="0"/>
              </a:rPr>
              <a:t>ú</a:t>
            </a:r>
            <a:r>
              <a:rPr lang="en-GB" sz="2200" dirty="0">
                <a:latin typeface="Arial" panose="020B0604020202020204" pitchFamily="34" charset="0"/>
                <a:cs typeface="Arial" panose="020B0604020202020204" pitchFamily="34" charset="0"/>
              </a:rPr>
              <a:t>r</a:t>
            </a:r>
            <a:r>
              <a:rPr lang="hu-HU" sz="2200" dirty="0">
                <a:latin typeface="Arial" panose="020B0604020202020204" pitchFamily="34" charset="0"/>
                <a:cs typeface="Arial" panose="020B0604020202020204" pitchFamily="34" charset="0"/>
              </a:rPr>
              <a:t>a</a:t>
            </a:r>
            <a:r>
              <a:rPr lang="en-GB" sz="2200" dirty="0" err="1">
                <a:latin typeface="Arial" panose="020B0604020202020204" pitchFamily="34" charset="0"/>
                <a:cs typeface="Arial" panose="020B0604020202020204" pitchFamily="34" charset="0"/>
              </a:rPr>
              <a:t>sztalát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új</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bor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ajándékával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Bibliai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elődje</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sátoros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ünnep</a:t>
            </a:r>
            <a:r>
              <a:rPr lang="en-GB" sz="2200" dirty="0">
                <a:latin typeface="Arial" panose="020B0604020202020204" pitchFamily="34" charset="0"/>
                <a:cs typeface="Arial" panose="020B0604020202020204" pitchFamily="34" charset="0"/>
              </a:rPr>
              <a:t> (5Móz 16,13–15).</a:t>
            </a:r>
            <a:r>
              <a:rPr lang="hu-HU" sz="22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1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lstStyle/>
          <a:p>
            <a:r>
              <a:rPr lang="en-GB" b="1" dirty="0" err="1">
                <a:latin typeface="Arial" panose="020B0604020202020204" pitchFamily="34" charset="0"/>
                <a:cs typeface="Arial" panose="020B0604020202020204" pitchFamily="34" charset="0"/>
              </a:rPr>
              <a:t>Reformáció</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ünnep</a:t>
            </a:r>
            <a:r>
              <a:rPr lang="hu-HU" b="1" dirty="0">
                <a:latin typeface="Arial" panose="020B0604020202020204" pitchFamily="34" charset="0"/>
                <a:cs typeface="Arial" panose="020B0604020202020204" pitchFamily="34" charset="0"/>
              </a:rPr>
              <a: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6151" y="1492932"/>
            <a:ext cx="4849908" cy="3204041"/>
          </a:xfrm>
        </p:spPr>
        <p:txBody>
          <a:bodyPr>
            <a:normAutofit/>
          </a:bodyPr>
          <a:lstStyle/>
          <a:p>
            <a:pPr marL="0" indent="0" algn="ctr">
              <a:buNone/>
            </a:pPr>
            <a:r>
              <a:rPr lang="hu-HU" sz="2200" dirty="0">
                <a:latin typeface="Arial" panose="020B0604020202020204" pitchFamily="34" charset="0"/>
                <a:cs typeface="Arial" panose="020B0604020202020204" pitchFamily="34" charset="0"/>
              </a:rPr>
              <a:t>A protestáns egyházak október 31-én az 1517-ben kezdődő reformációra emlékeznek. „A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reformáció</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emlékünnepe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illusztrálja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azt</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tényt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hogy</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Szentlélek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egész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egyháztörténet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folyamán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munkálkodik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eszközöket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választ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vezérel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bátorít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lelkesít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és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elvezet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minden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igazságra</a:t>
            </a:r>
            <a:r>
              <a:rPr lang="en-GB" sz="2200" dirty="0">
                <a:latin typeface="Arial" panose="020B0604020202020204" pitchFamily="34" charset="0"/>
                <a:cs typeface="Arial" panose="020B0604020202020204" pitchFamily="34" charset="0"/>
              </a:rPr>
              <a:t> (Jn 16,13).</a:t>
            </a:r>
            <a:r>
              <a:rPr lang="hu-HU" sz="22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4A39E3FA-7D2A-43F3-91AD-869D65D70D95}"/>
              </a:ext>
            </a:extLst>
          </p:cNvPr>
          <p:cNvSpPr txBox="1"/>
          <p:nvPr/>
        </p:nvSpPr>
        <p:spPr>
          <a:xfrm>
            <a:off x="107577" y="6308209"/>
            <a:ext cx="10219764" cy="369332"/>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Forrás: </a:t>
            </a:r>
            <a:r>
              <a:rPr lang="en-GB" dirty="0" err="1">
                <a:latin typeface="Arial" panose="020B0604020202020204" pitchFamily="34" charset="0"/>
                <a:cs typeface="Arial" panose="020B0604020202020204" pitchFamily="34" charset="0"/>
              </a:rPr>
              <a:t>Szénási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Sándor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Ünnepeink</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református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egyházi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év</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Kálvin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Kiadó</a:t>
            </a:r>
            <a:r>
              <a:rPr lang="en-GB" dirty="0">
                <a:latin typeface="Arial" panose="020B0604020202020204" pitchFamily="34" charset="0"/>
                <a:cs typeface="Arial" panose="020B0604020202020204" pitchFamily="34" charset="0"/>
              </a:rPr>
              <a:t>, Budapest, 2011. 80.</a:t>
            </a:r>
            <a:r>
              <a:rPr lang="hu-HU" dirty="0">
                <a:latin typeface="Arial" panose="020B0604020202020204" pitchFamily="34" charset="0"/>
                <a:cs typeface="Arial" panose="020B0604020202020204" pitchFamily="34" charset="0"/>
              </a:rPr>
              <a:t> o.</a:t>
            </a:r>
          </a:p>
        </p:txBody>
      </p:sp>
      <p:pic>
        <p:nvPicPr>
          <p:cNvPr id="9" name="Kép 8" descr="A képen beltéri, fal látható&#10;&#10;Automatikusan generált leírás">
            <a:extLst>
              <a:ext uri="{FF2B5EF4-FFF2-40B4-BE49-F238E27FC236}">
                <a16:creationId xmlns:a16="http://schemas.microsoft.com/office/drawing/2014/main" id="{8DE7A985-F4D2-4910-9C42-ED5C1F1F4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855" y="1341066"/>
            <a:ext cx="4272053" cy="3204040"/>
          </a:xfrm>
          <a:prstGeom prst="rect">
            <a:avLst/>
          </a:prstGeom>
        </p:spPr>
      </p:pic>
      <p:sp>
        <p:nvSpPr>
          <p:cNvPr id="10" name="Szövegdoboz 9">
            <a:extLst>
              <a:ext uri="{FF2B5EF4-FFF2-40B4-BE49-F238E27FC236}">
                <a16:creationId xmlns:a16="http://schemas.microsoft.com/office/drawing/2014/main" id="{459D6A46-1627-4DD3-AAA9-6DCB097B20EC}"/>
              </a:ext>
            </a:extLst>
          </p:cNvPr>
          <p:cNvSpPr txBox="1"/>
          <p:nvPr/>
        </p:nvSpPr>
        <p:spPr>
          <a:xfrm>
            <a:off x="3220123" y="5009102"/>
            <a:ext cx="5013960" cy="1015663"/>
          </a:xfrm>
          <a:prstGeom prst="rect">
            <a:avLst/>
          </a:prstGeom>
          <a:solidFill>
            <a:srgbClr val="3A0F6A"/>
          </a:solidFill>
        </p:spPr>
        <p:txBody>
          <a:bodyPr wrap="square" rtlCol="0">
            <a:spAutoFit/>
          </a:bodyPr>
          <a:lstStyle/>
          <a:p>
            <a:pPr algn="ctr"/>
            <a:r>
              <a:rPr lang="hu-HU" sz="20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Kattints ide és hallgasd meg Luther Márton énekét, mely a reformáció himnuszává lett!</a:t>
            </a:r>
            <a:endParaRPr lang="hu-HU" sz="2000" b="1" dirty="0">
              <a:latin typeface="Arial" panose="020B0604020202020204" pitchFamily="34" charset="0"/>
              <a:cs typeface="Arial" panose="020B0604020202020204" pitchFamily="34" charset="0"/>
            </a:endParaRPr>
          </a:p>
        </p:txBody>
      </p:sp>
      <p:pic>
        <p:nvPicPr>
          <p:cNvPr id="11" name="Kép 10">
            <a:extLst>
              <a:ext uri="{FF2B5EF4-FFF2-40B4-BE49-F238E27FC236}">
                <a16:creationId xmlns:a16="http://schemas.microsoft.com/office/drawing/2014/main" id="{6D85A745-B922-44EB-811F-1976E413AFFC}"/>
              </a:ext>
            </a:extLst>
          </p:cNvPr>
          <p:cNvPicPr>
            <a:picLocks noChangeAspect="1"/>
          </p:cNvPicPr>
          <p:nvPr/>
        </p:nvPicPr>
        <p:blipFill>
          <a:blip r:embed="rId4"/>
          <a:stretch>
            <a:fillRect/>
          </a:stretch>
        </p:blipFill>
        <p:spPr>
          <a:xfrm>
            <a:off x="10817016" y="5490000"/>
            <a:ext cx="1374984" cy="1368000"/>
          </a:xfrm>
          <a:prstGeom prst="rect">
            <a:avLst/>
          </a:prstGeom>
        </p:spPr>
      </p:pic>
      <p:sp>
        <p:nvSpPr>
          <p:cNvPr id="8" name="Téglalap 7">
            <a:extLst>
              <a:ext uri="{FF2B5EF4-FFF2-40B4-BE49-F238E27FC236}">
                <a16:creationId xmlns:a16="http://schemas.microsoft.com/office/drawing/2014/main" id="{2667C99B-3D09-4F1F-8F6E-5BCB1FA03953}"/>
              </a:ext>
            </a:extLst>
          </p:cNvPr>
          <p:cNvSpPr/>
          <p:nvPr/>
        </p:nvSpPr>
        <p:spPr>
          <a:xfrm>
            <a:off x="10327341" y="1"/>
            <a:ext cx="1864659" cy="7126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Pünkösdi ünnepkör</a:t>
            </a:r>
          </a:p>
        </p:txBody>
      </p:sp>
    </p:spTree>
    <p:extLst>
      <p:ext uri="{BB962C8B-B14F-4D97-AF65-F5344CB8AC3E}">
        <p14:creationId xmlns:p14="http://schemas.microsoft.com/office/powerpoint/2010/main" val="143338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77"/>
            <a:ext cx="10515600" cy="1129552"/>
          </a:xfrm>
        </p:spPr>
        <p:txBody>
          <a:bodyPr/>
          <a:lstStyle/>
          <a:p>
            <a:r>
              <a:rPr lang="en-GB" b="1" dirty="0" err="1">
                <a:latin typeface="Arial" panose="020B0604020202020204" pitchFamily="34" charset="0"/>
                <a:cs typeface="Arial" panose="020B0604020202020204" pitchFamily="34" charset="0"/>
              </a:rPr>
              <a:t>Kitekintés</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az</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örökkévalóságra</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8236" y="1223682"/>
            <a:ext cx="4923870" cy="4961965"/>
          </a:xfrm>
        </p:spPr>
        <p:txBody>
          <a:bodyPr>
            <a:normAutofit/>
          </a:bodyPr>
          <a:lstStyle/>
          <a:p>
            <a:pPr marL="0" indent="0" algn="ctr">
              <a:lnSpc>
                <a:spcPct val="110000"/>
              </a:lnSpc>
              <a:spcBef>
                <a:spcPts val="600"/>
              </a:spcBef>
              <a:buNone/>
            </a:pPr>
            <a:r>
              <a:rPr lang="en-GB" sz="2200" dirty="0">
                <a:latin typeface="Arial" panose="020B0604020202020204" pitchFamily="34" charset="0"/>
                <a:cs typeface="Arial" panose="020B0604020202020204" pitchFamily="34" charset="0"/>
              </a:rPr>
              <a:t>Az </a:t>
            </a:r>
            <a:r>
              <a:rPr lang="hu-HU" sz="2200" dirty="0">
                <a:latin typeface="Arial" panose="020B0604020202020204" pitchFamily="34" charset="0"/>
                <a:cs typeface="Arial" panose="020B0604020202020204" pitchFamily="34" charset="0"/>
              </a:rPr>
              <a:t>első adventi vasárnapot megelőzően, az egyházi év utolsó vasárnapján egyszerre emlékezünk az elhunytakra és tekintünk reménységgel az örök élet felé. Az egyház Jézus mennybemenetele óta várakozik. Várja vissza Jézust, az egyház Urát. A jövő nem ismeretlen a keresztyén ember számára, mert hiszünk a test feltámadásában, az örök életben és Jézus visszajövetelében.</a:t>
            </a:r>
            <a:endParaRPr lang="en-GB" sz="2200" dirty="0">
              <a:latin typeface="Arial" panose="020B0604020202020204" pitchFamily="34" charset="0"/>
              <a:cs typeface="Arial" panose="020B0604020202020204" pitchFamily="34" charset="0"/>
            </a:endParaRPr>
          </a:p>
        </p:txBody>
      </p:sp>
      <p:sp>
        <p:nvSpPr>
          <p:cNvPr id="6" name="Folyamatábra: Lapközi összekötő 5">
            <a:extLst>
              <a:ext uri="{FF2B5EF4-FFF2-40B4-BE49-F238E27FC236}">
                <a16:creationId xmlns:a16="http://schemas.microsoft.com/office/drawing/2014/main" id="{086EB0DC-FA92-4FEC-B7B1-9412DE7A5249}"/>
              </a:ext>
            </a:extLst>
          </p:cNvPr>
          <p:cNvSpPr/>
          <p:nvPr/>
        </p:nvSpPr>
        <p:spPr>
          <a:xfrm>
            <a:off x="6404500" y="1054655"/>
            <a:ext cx="3638910" cy="391794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800" b="1" dirty="0">
                <a:solidFill>
                  <a:schemeClr val="tx1"/>
                </a:solidFill>
                <a:latin typeface="Arial" panose="020B0604020202020204" pitchFamily="34" charset="0"/>
                <a:cs typeface="Arial" panose="020B0604020202020204" pitchFamily="34" charset="0"/>
              </a:rPr>
              <a:t>Krisztus a jövő, együtt követjük Őt!</a:t>
            </a:r>
          </a:p>
        </p:txBody>
      </p:sp>
      <p:sp>
        <p:nvSpPr>
          <p:cNvPr id="7" name="Szövegdoboz 6">
            <a:extLst>
              <a:ext uri="{FF2B5EF4-FFF2-40B4-BE49-F238E27FC236}">
                <a16:creationId xmlns:a16="http://schemas.microsoft.com/office/drawing/2014/main" id="{5D415C80-FE12-44EE-AFE4-B2504DB05F0E}"/>
              </a:ext>
            </a:extLst>
          </p:cNvPr>
          <p:cNvSpPr txBox="1"/>
          <p:nvPr/>
        </p:nvSpPr>
        <p:spPr>
          <a:xfrm>
            <a:off x="5633094" y="4972598"/>
            <a:ext cx="4923870" cy="1323439"/>
          </a:xfrm>
          <a:prstGeom prst="rect">
            <a:avLst/>
          </a:prstGeom>
          <a:noFill/>
        </p:spPr>
        <p:txBody>
          <a:bodyPr wrap="square" rtlCol="0">
            <a:spAutoFit/>
          </a:bodyPr>
          <a:lstStyle/>
          <a:p>
            <a:pPr algn="ctr"/>
            <a:r>
              <a:rPr lang="hu-HU" sz="2000" b="1" dirty="0">
                <a:latin typeface="Arial" panose="020B0604020202020204" pitchFamily="34" charset="0"/>
                <a:cs typeface="Arial" panose="020B0604020202020204" pitchFamily="34" charset="0"/>
              </a:rPr>
              <a:t>Beszélgessetek arról, hogy mit jelenthet a Magyar Református Egyház jelmondata az örök élet vasárnapja tükrében?</a:t>
            </a:r>
          </a:p>
        </p:txBody>
      </p:sp>
      <p:pic>
        <p:nvPicPr>
          <p:cNvPr id="8" name="Kép 7">
            <a:extLst>
              <a:ext uri="{FF2B5EF4-FFF2-40B4-BE49-F238E27FC236}">
                <a16:creationId xmlns:a16="http://schemas.microsoft.com/office/drawing/2014/main" id="{7F635974-6633-4D99-A5D3-2EE1CF5DEF79}"/>
              </a:ext>
            </a:extLst>
          </p:cNvPr>
          <p:cNvPicPr>
            <a:picLocks noChangeAspect="1"/>
          </p:cNvPicPr>
          <p:nvPr/>
        </p:nvPicPr>
        <p:blipFill>
          <a:blip r:embed="rId2"/>
          <a:stretch>
            <a:fillRect/>
          </a:stretch>
        </p:blipFill>
        <p:spPr>
          <a:xfrm>
            <a:off x="10817953" y="5490000"/>
            <a:ext cx="1372005" cy="1368000"/>
          </a:xfrm>
          <a:prstGeom prst="rect">
            <a:avLst/>
          </a:prstGeom>
        </p:spPr>
      </p:pic>
      <p:sp>
        <p:nvSpPr>
          <p:cNvPr id="9" name="Téglalap 8">
            <a:extLst>
              <a:ext uri="{FF2B5EF4-FFF2-40B4-BE49-F238E27FC236}">
                <a16:creationId xmlns:a16="http://schemas.microsoft.com/office/drawing/2014/main" id="{25B9CB7A-85DF-44CF-9218-F7410B406F0F}"/>
              </a:ext>
            </a:extLst>
          </p:cNvPr>
          <p:cNvSpPr/>
          <p:nvPr/>
        </p:nvSpPr>
        <p:spPr>
          <a:xfrm>
            <a:off x="10327341" y="1"/>
            <a:ext cx="1864659" cy="7126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Pünkösdi ünnepkör</a:t>
            </a:r>
          </a:p>
        </p:txBody>
      </p:sp>
    </p:spTree>
    <p:extLst>
      <p:ext uri="{BB962C8B-B14F-4D97-AF65-F5344CB8AC3E}">
        <p14:creationId xmlns:p14="http://schemas.microsoft.com/office/powerpoint/2010/main" val="2845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BF630B-8C36-4848-B88E-91CE69FDC8C6}"/>
              </a:ext>
            </a:extLst>
          </p:cNvPr>
          <p:cNvSpPr>
            <a:spLocks noGrp="1"/>
          </p:cNvSpPr>
          <p:nvPr>
            <p:ph type="title"/>
          </p:nvPr>
        </p:nvSpPr>
        <p:spPr>
          <a:xfrm>
            <a:off x="2209801" y="0"/>
            <a:ext cx="6368142" cy="833096"/>
          </a:xfrm>
        </p:spPr>
        <p:txBody>
          <a:bodyPr vert="horz" lIns="91440" tIns="45720" rIns="91440" bIns="45720" rtlCol="0" anchor="b">
            <a:normAutofit/>
          </a:bodyPr>
          <a:lstStyle/>
          <a:p>
            <a:pPr algn="ctr"/>
            <a:r>
              <a:rPr lang="hu-HU" sz="4000" b="1" kern="1200" spc="-50" baseline="0" dirty="0">
                <a:solidFill>
                  <a:schemeClr val="tx1"/>
                </a:solidFill>
                <a:latin typeface="Arial" panose="020B0604020202020204" pitchFamily="34" charset="0"/>
                <a:cs typeface="Arial" panose="020B0604020202020204" pitchFamily="34" charset="0"/>
              </a:rPr>
              <a:t>Énekeljünk!</a:t>
            </a:r>
            <a:endParaRPr lang="en-US" sz="4000" b="1" kern="1200" spc="-50" baseline="0" dirty="0">
              <a:solidFill>
                <a:schemeClr val="tx1"/>
              </a:solidFill>
              <a:latin typeface="Arial" panose="020B0604020202020204" pitchFamily="34" charset="0"/>
              <a:cs typeface="Arial" panose="020B0604020202020204" pitchFamily="34" charset="0"/>
            </a:endParaRPr>
          </a:p>
        </p:txBody>
      </p:sp>
      <p:sp>
        <p:nvSpPr>
          <p:cNvPr id="4" name="Téglalap 3">
            <a:extLst>
              <a:ext uri="{FF2B5EF4-FFF2-40B4-BE49-F238E27FC236}">
                <a16:creationId xmlns:a16="http://schemas.microsoft.com/office/drawing/2014/main" id="{72E40D15-9023-4267-929A-092A20877E23}"/>
              </a:ext>
            </a:extLst>
          </p:cNvPr>
          <p:cNvSpPr/>
          <p:nvPr/>
        </p:nvSpPr>
        <p:spPr>
          <a:xfrm>
            <a:off x="268942" y="829299"/>
            <a:ext cx="5418426" cy="4084937"/>
          </a:xfrm>
          <a:prstGeom prst="rect">
            <a:avLst/>
          </a:prstGeom>
        </p:spPr>
        <p:txBody>
          <a:bodyPr vert="horz" lIns="0" tIns="45720" rIns="0" bIns="45720" rtlCol="0">
            <a:noAutofit/>
          </a:bodyPr>
          <a:lstStyle/>
          <a:p>
            <a:pPr>
              <a:lnSpc>
                <a:spcPct val="90000"/>
              </a:lnSpc>
              <a:spcAft>
                <a:spcPts val="600"/>
              </a:spcAft>
              <a:buClr>
                <a:schemeClr val="accent1"/>
              </a:buClr>
              <a:buFont typeface="Calibri" panose="020F0502020204030204" pitchFamily="34" charset="0"/>
            </a:pPr>
            <a:r>
              <a:rPr lang="hu-HU" sz="2400" b="0" i="0" dirty="0">
                <a:solidFill>
                  <a:srgbClr val="000000"/>
                </a:solidFill>
                <a:effectLst/>
                <a:latin typeface="Arial" panose="020B0604020202020204" pitchFamily="34" charset="0"/>
                <a:cs typeface="Arial" panose="020B0604020202020204" pitchFamily="34" charset="0"/>
              </a:rPr>
              <a:t>1. Nézd meg az évszakokat, </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a:solidFill>
                  <a:srgbClr val="000000"/>
                </a:solidFill>
                <a:latin typeface="Arial" panose="020B0604020202020204" pitchFamily="34" charset="0"/>
                <a:cs typeface="Arial" panose="020B0604020202020204" pitchFamily="34" charset="0"/>
              </a:rPr>
              <a:t>h</a:t>
            </a:r>
            <a:r>
              <a:rPr lang="hu-HU" sz="2400" b="0" i="0" dirty="0" smtClean="0">
                <a:solidFill>
                  <a:srgbClr val="000000"/>
                </a:solidFill>
                <a:effectLst/>
                <a:latin typeface="Arial" panose="020B0604020202020204" pitchFamily="34" charset="0"/>
                <a:cs typeface="Arial" panose="020B0604020202020204" pitchFamily="34" charset="0"/>
              </a:rPr>
              <a:t>eteket</a:t>
            </a:r>
            <a:r>
              <a:rPr lang="hu-HU" sz="2400" b="0" i="0" dirty="0">
                <a:solidFill>
                  <a:srgbClr val="000000"/>
                </a:solidFill>
                <a:effectLst/>
                <a:latin typeface="Arial" panose="020B0604020202020204" pitchFamily="34" charset="0"/>
                <a:cs typeface="Arial" panose="020B0604020202020204" pitchFamily="34" charset="0"/>
              </a:rPr>
              <a:t>, hónapokat,      </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a:solidFill>
                  <a:srgbClr val="000000"/>
                </a:solidFill>
                <a:latin typeface="Arial" panose="020B0604020202020204" pitchFamily="34" charset="0"/>
                <a:cs typeface="Arial" panose="020B0604020202020204" pitchFamily="34" charset="0"/>
              </a:rPr>
              <a:t>ü</a:t>
            </a:r>
            <a:r>
              <a:rPr lang="hu-HU" sz="2400" b="0" i="0" dirty="0" smtClean="0">
                <a:solidFill>
                  <a:srgbClr val="000000"/>
                </a:solidFill>
                <a:effectLst/>
                <a:latin typeface="Arial" panose="020B0604020202020204" pitchFamily="34" charset="0"/>
                <a:cs typeface="Arial" panose="020B0604020202020204" pitchFamily="34" charset="0"/>
              </a:rPr>
              <a:t>stökösök</a:t>
            </a:r>
            <a:r>
              <a:rPr lang="hu-HU" sz="2400" b="0" i="0" dirty="0">
                <a:solidFill>
                  <a:srgbClr val="000000"/>
                </a:solidFill>
                <a:effectLst/>
                <a:latin typeface="Arial" panose="020B0604020202020204" pitchFamily="34" charset="0"/>
                <a:cs typeface="Arial" panose="020B0604020202020204" pitchFamily="34" charset="0"/>
              </a:rPr>
              <a:t> fényes útjait.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Nézd meg a csillagokat,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a jó és rossz </a:t>
            </a:r>
            <a:r>
              <a:rPr lang="hu-HU" sz="2400" b="0" i="0" dirty="0" smtClean="0">
                <a:solidFill>
                  <a:srgbClr val="000000"/>
                </a:solidFill>
                <a:effectLst/>
                <a:latin typeface="Arial" panose="020B0604020202020204" pitchFamily="34" charset="0"/>
                <a:cs typeface="Arial" panose="020B0604020202020204" pitchFamily="34" charset="0"/>
              </a:rPr>
              <a:t>napokat!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Egyik jön, a másik távozik.</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 </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err="1">
                <a:latin typeface="Arial" panose="020B0604020202020204" pitchFamily="34" charset="0"/>
                <a:cs typeface="Arial" panose="020B0604020202020204" pitchFamily="34" charset="0"/>
              </a:rPr>
              <a:t>Refr</a:t>
            </a:r>
            <a:r>
              <a:rPr lang="hu-HU" sz="2400" dirty="0">
                <a:latin typeface="Arial" panose="020B0604020202020204" pitchFamily="34" charset="0"/>
                <a:cs typeface="Arial" panose="020B0604020202020204" pitchFamily="34" charset="0"/>
              </a:rPr>
              <a:t>: </a:t>
            </a:r>
            <a:r>
              <a:rPr lang="hu-HU" sz="2400" b="0" i="0" dirty="0">
                <a:solidFill>
                  <a:srgbClr val="000000"/>
                </a:solidFill>
                <a:effectLst/>
                <a:latin typeface="Arial" panose="020B0604020202020204" pitchFamily="34" charset="0"/>
                <a:cs typeface="Arial" panose="020B0604020202020204" pitchFamily="34" charset="0"/>
              </a:rPr>
              <a:t>Csak egy van, </a:t>
            </a:r>
            <a:r>
              <a:rPr lang="hu-HU" sz="2400" b="0" i="0" dirty="0" smtClean="0">
                <a:solidFill>
                  <a:srgbClr val="000000"/>
                </a:solidFill>
                <a:effectLst/>
                <a:latin typeface="Arial" panose="020B0604020202020204" pitchFamily="34" charset="0"/>
                <a:cs typeface="Arial" panose="020B0604020202020204" pitchFamily="34" charset="0"/>
              </a:rPr>
              <a:t>Aki</a:t>
            </a:r>
            <a:r>
              <a:rPr lang="hu-HU" sz="2400" b="0" i="0" dirty="0">
                <a:solidFill>
                  <a:srgbClr val="000000"/>
                </a:solidFill>
                <a:effectLst/>
                <a:latin typeface="Arial" panose="020B0604020202020204" pitchFamily="34" charset="0"/>
                <a:cs typeface="Arial" panose="020B0604020202020204" pitchFamily="34" charset="0"/>
              </a:rPr>
              <a:t> soha,</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soha meg nem </a:t>
            </a:r>
            <a:r>
              <a:rPr lang="hu-HU" sz="2400" b="0" i="0" dirty="0" smtClean="0">
                <a:solidFill>
                  <a:srgbClr val="000000"/>
                </a:solidFill>
                <a:effectLst/>
                <a:latin typeface="Arial" panose="020B0604020202020204" pitchFamily="34" charset="0"/>
                <a:cs typeface="Arial" panose="020B0604020202020204" pitchFamily="34" charset="0"/>
              </a:rPr>
              <a:t>változik,</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Aki tegnap és örökké ugyanaz.</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A világ összedőlhet,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és az idő elmúlik,</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De Jézus Krisztus mindig hű marad.</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 </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endParaRPr lang="en-US" sz="2200" b="0" i="0" dirty="0">
              <a:effectLst/>
              <a:latin typeface="Arial" panose="020B0604020202020204" pitchFamily="34" charset="0"/>
              <a:cs typeface="Arial" panose="020B0604020202020204" pitchFamily="34" charset="0"/>
            </a:endParaRPr>
          </a:p>
        </p:txBody>
      </p:sp>
      <p:pic>
        <p:nvPicPr>
          <p:cNvPr id="8" name="Kép 7">
            <a:extLst>
              <a:ext uri="{FF2B5EF4-FFF2-40B4-BE49-F238E27FC236}">
                <a16:creationId xmlns:a16="http://schemas.microsoft.com/office/drawing/2014/main" id="{F72E23B8-610C-4770-B2C7-F531B381B54D}"/>
              </a:ext>
            </a:extLst>
          </p:cNvPr>
          <p:cNvPicPr>
            <a:picLocks noChangeAspect="1"/>
          </p:cNvPicPr>
          <p:nvPr/>
        </p:nvPicPr>
        <p:blipFill>
          <a:blip r:embed="rId2"/>
          <a:stretch>
            <a:fillRect/>
          </a:stretch>
        </p:blipFill>
        <p:spPr>
          <a:xfrm>
            <a:off x="10768348" y="5459497"/>
            <a:ext cx="1379910" cy="1368000"/>
          </a:xfrm>
          <a:prstGeom prst="rect">
            <a:avLst/>
          </a:prstGeom>
        </p:spPr>
      </p:pic>
      <p:sp>
        <p:nvSpPr>
          <p:cNvPr id="9" name="Tartalom helye 2">
            <a:extLst>
              <a:ext uri="{FF2B5EF4-FFF2-40B4-BE49-F238E27FC236}">
                <a16:creationId xmlns:a16="http://schemas.microsoft.com/office/drawing/2014/main" id="{510001C1-3648-4976-BA7B-DED6AC13EFA9}"/>
              </a:ext>
            </a:extLst>
          </p:cNvPr>
          <p:cNvSpPr>
            <a:spLocks noGrp="1"/>
          </p:cNvSpPr>
          <p:nvPr>
            <p:ph idx="1"/>
          </p:nvPr>
        </p:nvSpPr>
        <p:spPr>
          <a:xfrm>
            <a:off x="654424" y="5743535"/>
            <a:ext cx="3904129" cy="807910"/>
          </a:xfrm>
          <a:solidFill>
            <a:schemeClr val="accent5">
              <a:lumMod val="50000"/>
            </a:schemeClr>
          </a:solidFill>
        </p:spPr>
        <p:txBody>
          <a:bodyPr vert="horz" lIns="91440" tIns="45720" rIns="91440" bIns="45720" rtlCol="0">
            <a:normAutofit/>
          </a:bodyPr>
          <a:lstStyle/>
          <a:p>
            <a:pPr marL="0" indent="0" algn="ctr">
              <a:buNone/>
            </a:pPr>
            <a:r>
              <a:rPr lang="hu-HU" sz="2400" b="1" cap="all"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KATTINTS</a:t>
            </a:r>
            <a:r>
              <a:rPr lang="en-US" sz="2400" b="1" cap="all"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ide </a:t>
            </a:r>
            <a:r>
              <a:rPr lang="en-US" sz="2400" b="1" cap="all"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és</a:t>
            </a:r>
            <a:r>
              <a:rPr lang="en-US" sz="2400" b="1" cap="all"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hu-HU" sz="2400" b="1" cap="all"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hallgasd meg!</a:t>
            </a:r>
            <a:endParaRPr lang="en-US" sz="2400" b="1" cap="all"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endParaRPr>
          </a:p>
        </p:txBody>
      </p:sp>
      <p:sp>
        <p:nvSpPr>
          <p:cNvPr id="10" name="Szövegdoboz 9">
            <a:extLst>
              <a:ext uri="{FF2B5EF4-FFF2-40B4-BE49-F238E27FC236}">
                <a16:creationId xmlns:a16="http://schemas.microsoft.com/office/drawing/2014/main" id="{DF377309-BC5C-4672-A9B4-6D4DE3C5A84F}"/>
              </a:ext>
            </a:extLst>
          </p:cNvPr>
          <p:cNvSpPr txBox="1"/>
          <p:nvPr/>
        </p:nvSpPr>
        <p:spPr>
          <a:xfrm>
            <a:off x="6216317" y="821435"/>
            <a:ext cx="5321259" cy="6001643"/>
          </a:xfrm>
          <a:prstGeom prst="rect">
            <a:avLst/>
          </a:prstGeom>
          <a:noFill/>
        </p:spPr>
        <p:txBody>
          <a:bodyPr wrap="square">
            <a:spAutoFit/>
          </a:bodyPr>
          <a:lstStyle/>
          <a:p>
            <a:r>
              <a:rPr lang="hu-HU" sz="2400" b="0" i="0" dirty="0">
                <a:solidFill>
                  <a:srgbClr val="000000"/>
                </a:solidFill>
                <a:effectLst/>
                <a:latin typeface="Arial" panose="020B0604020202020204" pitchFamily="34" charset="0"/>
                <a:cs typeface="Arial" panose="020B0604020202020204" pitchFamily="34" charset="0"/>
              </a:rPr>
              <a:t>2. Nézd meg az embereket,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barátot, </a:t>
            </a:r>
            <a:r>
              <a:rPr lang="hu-HU" sz="2400" b="0" i="0" dirty="0" smtClean="0">
                <a:solidFill>
                  <a:srgbClr val="000000"/>
                </a:solidFill>
                <a:effectLst/>
                <a:latin typeface="Arial" panose="020B0604020202020204" pitchFamily="34" charset="0"/>
                <a:cs typeface="Arial" panose="020B0604020202020204" pitchFamily="34" charset="0"/>
              </a:rPr>
              <a:t>ellenséget</a:t>
            </a:r>
            <a:r>
              <a:rPr lang="hu-HU" sz="2400" dirty="0">
                <a:solidFill>
                  <a:srgbClr val="000000"/>
                </a:solidFill>
                <a:latin typeface="Arial" panose="020B0604020202020204" pitchFamily="34" charset="0"/>
                <a:cs typeface="Arial" panose="020B0604020202020204" pitchFamily="34" charset="0"/>
              </a:rPr>
              <a: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Valótlant oly könnyen mondanak.</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a:solidFill>
                  <a:srgbClr val="000000"/>
                </a:solidFill>
                <a:latin typeface="Arial" panose="020B0604020202020204" pitchFamily="34" charset="0"/>
                <a:cs typeface="Arial" panose="020B0604020202020204" pitchFamily="34" charset="0"/>
              </a:rPr>
              <a:t>í</a:t>
            </a:r>
            <a:r>
              <a:rPr lang="hu-HU" sz="2400" b="0" i="0" dirty="0" smtClean="0">
                <a:solidFill>
                  <a:srgbClr val="000000"/>
                </a:solidFill>
                <a:effectLst/>
                <a:latin typeface="Arial" panose="020B0604020202020204" pitchFamily="34" charset="0"/>
                <a:cs typeface="Arial" panose="020B0604020202020204" pitchFamily="34" charset="0"/>
              </a:rPr>
              <a:t>gérnek</a:t>
            </a:r>
            <a:r>
              <a:rPr lang="hu-HU" sz="2400" b="0" i="0" dirty="0">
                <a:solidFill>
                  <a:srgbClr val="000000"/>
                </a:solidFill>
                <a:effectLst/>
                <a:latin typeface="Arial" panose="020B0604020202020204" pitchFamily="34" charset="0"/>
                <a:cs typeface="Arial" panose="020B0604020202020204" pitchFamily="34" charset="0"/>
              </a:rPr>
              <a:t> új örömet,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új célt és új </a:t>
            </a:r>
            <a:r>
              <a:rPr lang="hu-HU" sz="2400" b="0" i="0" dirty="0" smtClean="0">
                <a:solidFill>
                  <a:srgbClr val="000000"/>
                </a:solidFill>
                <a:effectLst/>
                <a:latin typeface="Arial" panose="020B0604020202020204" pitchFamily="34" charset="0"/>
                <a:cs typeface="Arial" panose="020B0604020202020204" pitchFamily="34" charset="0"/>
              </a:rPr>
              <a:t>életet.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Hamar rájössz,</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csak üres szavak. </a:t>
            </a:r>
            <a:r>
              <a:rPr lang="hu-HU" sz="2400" b="0" i="0" dirty="0" err="1" smtClean="0">
                <a:solidFill>
                  <a:srgbClr val="000000"/>
                </a:solidFill>
                <a:effectLst/>
                <a:latin typeface="Arial" panose="020B0604020202020204" pitchFamily="34" charset="0"/>
                <a:cs typeface="Arial" panose="020B0604020202020204" pitchFamily="34" charset="0"/>
              </a:rPr>
              <a:t>Refr</a:t>
            </a:r>
            <a:r>
              <a:rPr lang="hu-HU" sz="2400" b="0" i="0" dirty="0" smtClean="0">
                <a:solidFill>
                  <a:srgbClr val="000000"/>
                </a:solidFill>
                <a:effectLst/>
                <a:latin typeface="Arial" panose="020B0604020202020204" pitchFamily="34" charset="0"/>
                <a:cs typeface="Arial" panose="020B0604020202020204" pitchFamily="34" charset="0"/>
              </a:rPr>
              <a: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 </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3. </a:t>
            </a:r>
            <a:r>
              <a:rPr lang="hu-HU" sz="2400" b="0" i="0" dirty="0">
                <a:solidFill>
                  <a:srgbClr val="000000"/>
                </a:solidFill>
                <a:effectLst/>
                <a:latin typeface="Arial" panose="020B0604020202020204" pitchFamily="34" charset="0"/>
                <a:cs typeface="Arial" panose="020B0604020202020204" pitchFamily="34" charset="0"/>
              </a:rPr>
              <a:t>Tekints most önmagadba,</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jelenre és a múltra!</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Mondd, milyennek látod életed?</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Találsz-e szépet benne,</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olyat, mi igaz lenne,</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dirty="0">
                <a:solidFill>
                  <a:srgbClr val="000000"/>
                </a:solidFill>
                <a:latin typeface="Arial" panose="020B0604020202020204" pitchFamily="34" charset="0"/>
                <a:cs typeface="Arial" panose="020B0604020202020204" pitchFamily="34" charset="0"/>
              </a:rPr>
              <a:t>v</a:t>
            </a:r>
            <a:r>
              <a:rPr lang="hu-HU" sz="2400" b="0" i="0" dirty="0" smtClean="0">
                <a:solidFill>
                  <a:srgbClr val="000000"/>
                </a:solidFill>
                <a:effectLst/>
                <a:latin typeface="Arial" panose="020B0604020202020204" pitchFamily="34" charset="0"/>
                <a:cs typeface="Arial" panose="020B0604020202020204" pitchFamily="34" charset="0"/>
              </a:rPr>
              <a:t>agy</a:t>
            </a:r>
            <a:r>
              <a:rPr lang="hu-HU" sz="2400" b="0" i="0" dirty="0">
                <a:solidFill>
                  <a:srgbClr val="000000"/>
                </a:solidFill>
                <a:effectLst/>
                <a:latin typeface="Arial" panose="020B0604020202020204" pitchFamily="34" charset="0"/>
                <a:cs typeface="Arial" panose="020B0604020202020204" pitchFamily="34" charset="0"/>
              </a:rPr>
              <a:t> még mindig</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r>
              <a:rPr lang="hu-HU" sz="2400" b="0" i="0" dirty="0">
                <a:solidFill>
                  <a:srgbClr val="000000"/>
                </a:solidFill>
                <a:effectLst/>
                <a:latin typeface="Arial" panose="020B0604020202020204" pitchFamily="34" charset="0"/>
                <a:cs typeface="Arial" panose="020B0604020202020204" pitchFamily="34" charset="0"/>
              </a:rPr>
              <a:t>megcsal a szíved? </a:t>
            </a:r>
            <a:r>
              <a:rPr lang="hu-HU" sz="2400" b="0" i="0" dirty="0" err="1" smtClean="0">
                <a:solidFill>
                  <a:srgbClr val="000000"/>
                </a:solidFill>
                <a:effectLst/>
                <a:latin typeface="Arial" panose="020B0604020202020204" pitchFamily="34" charset="0"/>
                <a:cs typeface="Arial" panose="020B0604020202020204" pitchFamily="34" charset="0"/>
              </a:rPr>
              <a:t>Refr</a:t>
            </a:r>
            <a:r>
              <a:rPr lang="hu-HU" sz="2400" b="0" i="0" dirty="0" smtClean="0">
                <a:solidFill>
                  <a:srgbClr val="000000"/>
                </a:solidFill>
                <a:effectLst/>
                <a:latin typeface="Arial" panose="020B0604020202020204" pitchFamily="34" charset="0"/>
                <a:cs typeface="Arial" panose="020B0604020202020204" pitchFamily="34" charset="0"/>
              </a:rPr>
              <a:t>.</a:t>
            </a:r>
            <a:r>
              <a:rPr lang="hu-HU" sz="2400" dirty="0">
                <a:latin typeface="Arial" panose="020B0604020202020204" pitchFamily="34" charset="0"/>
                <a:cs typeface="Arial" panose="020B0604020202020204" pitchFamily="34" charset="0"/>
              </a:rPr>
              <a:t/>
            </a:r>
            <a:br>
              <a:rPr lang="hu-HU" sz="2400" dirty="0">
                <a:latin typeface="Arial" panose="020B0604020202020204" pitchFamily="34" charset="0"/>
                <a:cs typeface="Arial" panose="020B0604020202020204" pitchFamily="34" charset="0"/>
              </a:rPr>
            </a:br>
            <a:endParaRPr lang="hu-HU" sz="2400" dirty="0"/>
          </a:p>
        </p:txBody>
      </p:sp>
    </p:spTree>
    <p:extLst>
      <p:ext uri="{BB962C8B-B14F-4D97-AF65-F5344CB8AC3E}">
        <p14:creationId xmlns:p14="http://schemas.microsoft.com/office/powerpoint/2010/main" val="171203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3CA2B6-B40D-488D-95B0-4774397BA2E1}"/>
              </a:ext>
            </a:extLst>
          </p:cNvPr>
          <p:cNvSpPr>
            <a:spLocks noGrp="1"/>
          </p:cNvSpPr>
          <p:nvPr>
            <p:ph type="title"/>
          </p:nvPr>
        </p:nvSpPr>
        <p:spPr>
          <a:xfrm>
            <a:off x="914399" y="603279"/>
            <a:ext cx="10058400" cy="848012"/>
          </a:xfrm>
        </p:spPr>
        <p:txBody>
          <a:bodyPr>
            <a:normAutofit/>
          </a:bodyPr>
          <a:lstStyle/>
          <a:p>
            <a:pPr algn="ctr"/>
            <a:r>
              <a:rPr lang="hu-HU" sz="4000" b="1" dirty="0"/>
              <a:t>Aranymondás</a:t>
            </a:r>
          </a:p>
        </p:txBody>
      </p:sp>
      <p:sp>
        <p:nvSpPr>
          <p:cNvPr id="4" name="Téglalap 3">
            <a:extLst>
              <a:ext uri="{FF2B5EF4-FFF2-40B4-BE49-F238E27FC236}">
                <a16:creationId xmlns:a16="http://schemas.microsoft.com/office/drawing/2014/main" id="{E80F4277-76AC-4032-8F0F-C10E44FF52A7}"/>
              </a:ext>
            </a:extLst>
          </p:cNvPr>
          <p:cNvSpPr/>
          <p:nvPr/>
        </p:nvSpPr>
        <p:spPr>
          <a:xfrm>
            <a:off x="6272836" y="1931216"/>
            <a:ext cx="5210644" cy="2677656"/>
          </a:xfrm>
          <a:prstGeom prst="rect">
            <a:avLst/>
          </a:prstGeom>
          <a:solidFill>
            <a:schemeClr val="accent2">
              <a:lumMod val="75000"/>
            </a:schemeClr>
          </a:solidFill>
        </p:spPr>
        <p:txBody>
          <a:bodyPr wrap="square">
            <a:spAutoFit/>
          </a:bodyPr>
          <a:lstStyle/>
          <a:p>
            <a:pPr algn="ctr"/>
            <a:r>
              <a:rPr lang="hu-HU" sz="2800" b="1" dirty="0">
                <a:solidFill>
                  <a:schemeClr val="bg1"/>
                </a:solidFill>
                <a:latin typeface="Arial" panose="020B0604020202020204" pitchFamily="34" charset="0"/>
                <a:cs typeface="Arial" panose="020B0604020202020204" pitchFamily="34" charset="0"/>
              </a:rPr>
              <a:t>„Vénségetekig ugyanaz maradok, ősz korotokig én hordozlak! Én alkottalak, én viszlek, én hordozlak, én mentelek meg.” </a:t>
            </a:r>
          </a:p>
          <a:p>
            <a:pPr algn="ctr"/>
            <a:r>
              <a:rPr lang="hu-HU" sz="2800" b="1" dirty="0">
                <a:solidFill>
                  <a:schemeClr val="bg1"/>
                </a:solidFill>
                <a:latin typeface="Arial" panose="020B0604020202020204" pitchFamily="34" charset="0"/>
                <a:cs typeface="Arial" panose="020B0604020202020204" pitchFamily="34" charset="0"/>
              </a:rPr>
              <a:t>Ézsaiás 46,4</a:t>
            </a:r>
          </a:p>
        </p:txBody>
      </p:sp>
      <p:pic>
        <p:nvPicPr>
          <p:cNvPr id="6" name="Kép 5" descr="A képen rágcsálnivaló látható&#10;&#10;Automatikusan generált leírás">
            <a:extLst>
              <a:ext uri="{FF2B5EF4-FFF2-40B4-BE49-F238E27FC236}">
                <a16:creationId xmlns:a16="http://schemas.microsoft.com/office/drawing/2014/main" id="{C1675D83-E7BB-4F11-9A7C-C08A76A66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1822434"/>
            <a:ext cx="4548954" cy="2895220"/>
          </a:xfrm>
          <a:prstGeom prst="rect">
            <a:avLst/>
          </a:prstGeom>
        </p:spPr>
      </p:pic>
      <p:pic>
        <p:nvPicPr>
          <p:cNvPr id="9" name="Kép 8">
            <a:extLst>
              <a:ext uri="{FF2B5EF4-FFF2-40B4-BE49-F238E27FC236}">
                <a16:creationId xmlns:a16="http://schemas.microsoft.com/office/drawing/2014/main" id="{350F7884-A4BE-4E1A-87F3-8443F9CD2100}"/>
              </a:ext>
            </a:extLst>
          </p:cNvPr>
          <p:cNvPicPr>
            <a:picLocks noChangeAspect="1"/>
          </p:cNvPicPr>
          <p:nvPr/>
        </p:nvPicPr>
        <p:blipFill>
          <a:blip r:embed="rId3"/>
          <a:stretch>
            <a:fillRect/>
          </a:stretch>
        </p:blipFill>
        <p:spPr>
          <a:xfrm>
            <a:off x="10774961" y="5490000"/>
            <a:ext cx="1417039" cy="1368000"/>
          </a:xfrm>
          <a:prstGeom prst="rect">
            <a:avLst/>
          </a:prstGeom>
        </p:spPr>
      </p:pic>
    </p:spTree>
    <p:extLst>
      <p:ext uri="{BB962C8B-B14F-4D97-AF65-F5344CB8AC3E}">
        <p14:creationId xmlns:p14="http://schemas.microsoft.com/office/powerpoint/2010/main" val="364305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286147" y="94037"/>
            <a:ext cx="9619706" cy="6284538"/>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58459"/>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046467" y="5699167"/>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2" name="Szövegdoboz 1">
            <a:extLst>
              <a:ext uri="{FF2B5EF4-FFF2-40B4-BE49-F238E27FC236}">
                <a16:creationId xmlns:a16="http://schemas.microsoft.com/office/drawing/2014/main" id="{B9E17E15-F1D7-4744-84FA-CB3F89D3C78B}"/>
              </a:ext>
            </a:extLst>
          </p:cNvPr>
          <p:cNvSpPr txBox="1"/>
          <p:nvPr/>
        </p:nvSpPr>
        <p:spPr>
          <a:xfrm>
            <a:off x="5775629" y="6275664"/>
            <a:ext cx="4838091" cy="523220"/>
          </a:xfrm>
          <a:prstGeom prst="rect">
            <a:avLst/>
          </a:prstGeom>
          <a:noFill/>
        </p:spPr>
        <p:txBody>
          <a:bodyPr wrap="square" rtlCol="0">
            <a:spAutoFit/>
          </a:bodyPr>
          <a:lstStyle/>
          <a:p>
            <a:r>
              <a:rPr lang="hu-HU" sz="1400" dirty="0">
                <a:latin typeface="Arial" panose="020B0604020202020204" pitchFamily="34" charset="0"/>
                <a:cs typeface="Arial" panose="020B0604020202020204" pitchFamily="34" charset="0"/>
              </a:rPr>
              <a:t>Források: pixabay.com, </a:t>
            </a:r>
            <a:r>
              <a:rPr lang="en-GB" sz="1400" dirty="0" err="1">
                <a:latin typeface="Arial" panose="020B0604020202020204" pitchFamily="34" charset="0"/>
                <a:cs typeface="Arial" panose="020B0604020202020204" pitchFamily="34" charset="0"/>
              </a:rPr>
              <a:t>Szénási</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Sándor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Ünnepeink</a:t>
            </a:r>
            <a:r>
              <a:rPr lang="en-GB" sz="1400" dirty="0">
                <a:latin typeface="Arial" panose="020B0604020202020204" pitchFamily="34" charset="0"/>
                <a:cs typeface="Arial" panose="020B0604020202020204" pitchFamily="34" charset="0"/>
              </a:rPr>
              <a:t>. A </a:t>
            </a:r>
            <a:r>
              <a:rPr lang="en-GB" sz="1400" dirty="0" err="1">
                <a:latin typeface="Arial" panose="020B0604020202020204" pitchFamily="34" charset="0"/>
                <a:cs typeface="Arial" panose="020B0604020202020204" pitchFamily="34" charset="0"/>
              </a:rPr>
              <a:t>református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egyházi</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év</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Kálvin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Kiadó</a:t>
            </a:r>
            <a:r>
              <a:rPr lang="en-GB" sz="1400" dirty="0">
                <a:latin typeface="Arial" panose="020B0604020202020204" pitchFamily="34" charset="0"/>
                <a:cs typeface="Arial" panose="020B0604020202020204" pitchFamily="34" charset="0"/>
              </a:rPr>
              <a:t>, Budapest, 2011</a:t>
            </a:r>
            <a:endParaRPr lang="hu-H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853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126546" y="367165"/>
            <a:ext cx="4804230" cy="4832092"/>
          </a:xfrm>
          <a:prstGeom prst="rect">
            <a:avLst/>
          </a:prstGeom>
          <a:solidFill>
            <a:schemeClr val="accent2">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363800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984070" y="182880"/>
            <a:ext cx="9737272" cy="6190415"/>
          </a:xfrm>
          <a:prstGeom prst="horizontalScroll">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a:t>
            </a:r>
            <a:r>
              <a:rPr kumimoji="0" lang="hu-HU" sz="2400" b="1" i="0" u="none" strike="noStrike" kern="1200" cap="none" spc="0" normalizeH="0" baseline="0" noProof="0" dirty="0" smtClean="0">
                <a:ln>
                  <a:noFill/>
                </a:ln>
                <a:solidFill>
                  <a:schemeClr val="bg1"/>
                </a:solidFill>
                <a:effectLst/>
                <a:uLnTx/>
                <a:uFillTx/>
                <a:latin typeface="Arial" panose="020B0604020202020204"/>
                <a:ea typeface="+mn-ea"/>
                <a:cs typeface="+mn-cs"/>
              </a:rPr>
              <a:t>mennyben,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3409669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C38DA9-2C9A-4EDE-BA6E-D911AEFF433D}"/>
              </a:ext>
            </a:extLst>
          </p:cNvPr>
          <p:cNvSpPr>
            <a:spLocks noGrp="1"/>
          </p:cNvSpPr>
          <p:nvPr>
            <p:ph type="title"/>
          </p:nvPr>
        </p:nvSpPr>
        <p:spPr/>
        <p:txBody>
          <a:bodyPr/>
          <a:lstStyle/>
          <a:p>
            <a:pPr algn="ctr"/>
            <a:r>
              <a:rPr lang="hu-HU" dirty="0">
                <a:latin typeface="Arial" panose="020B0604020202020204" pitchFamily="34" charset="0"/>
                <a:cs typeface="Arial" panose="020B0604020202020204" pitchFamily="34" charset="0"/>
              </a:rPr>
              <a:t>Az egyházi év ünnepei</a:t>
            </a:r>
          </a:p>
        </p:txBody>
      </p:sp>
      <p:sp>
        <p:nvSpPr>
          <p:cNvPr id="3" name="Tartalom helye 2">
            <a:extLst>
              <a:ext uri="{FF2B5EF4-FFF2-40B4-BE49-F238E27FC236}">
                <a16:creationId xmlns:a16="http://schemas.microsoft.com/office/drawing/2014/main" id="{D04952C8-40D7-4763-B4BD-1F49325DE1D0}"/>
              </a:ext>
            </a:extLst>
          </p:cNvPr>
          <p:cNvSpPr>
            <a:spLocks noGrp="1"/>
          </p:cNvSpPr>
          <p:nvPr>
            <p:ph idx="1"/>
          </p:nvPr>
        </p:nvSpPr>
        <p:spPr>
          <a:xfrm>
            <a:off x="5784476" y="1690688"/>
            <a:ext cx="5569323" cy="3823728"/>
          </a:xfrm>
        </p:spPr>
        <p:txBody>
          <a:bodyPr/>
          <a:lstStyle/>
          <a:p>
            <a:pPr marL="0" indent="0" algn="ctr">
              <a:buNone/>
            </a:pPr>
            <a:r>
              <a:rPr lang="hu-HU" dirty="0">
                <a:latin typeface="Arial" panose="020B0604020202020204" pitchFamily="34" charset="0"/>
                <a:cs typeface="Arial" panose="020B0604020202020204" pitchFamily="34" charset="0"/>
              </a:rPr>
              <a:t>Az egyházi év három ünnepkörből áll. </a:t>
            </a:r>
          </a:p>
          <a:p>
            <a:pPr marL="0" indent="0" algn="ctr">
              <a:buNone/>
            </a:pPr>
            <a:r>
              <a:rPr lang="hu-HU" dirty="0">
                <a:latin typeface="Arial" panose="020B0604020202020204" pitchFamily="34" charset="0"/>
                <a:cs typeface="Arial" panose="020B0604020202020204" pitchFamily="34" charset="0"/>
              </a:rPr>
              <a:t>Emlékszel a három ünnepkör nevére? </a:t>
            </a:r>
          </a:p>
          <a:p>
            <a:pPr marL="0" indent="0" algn="ctr">
              <a:buNone/>
            </a:pPr>
            <a:r>
              <a:rPr lang="hu-HU" dirty="0">
                <a:latin typeface="Arial" panose="020B0604020202020204" pitchFamily="34" charset="0"/>
                <a:cs typeface="Arial" panose="020B0604020202020204" pitchFamily="34" charset="0"/>
              </a:rPr>
              <a:t>Hány különböző egyházi ünnepet tudnál megnevezni?</a:t>
            </a:r>
          </a:p>
          <a:p>
            <a:pPr marL="0" indent="0" algn="ctr">
              <a:buNone/>
            </a:pPr>
            <a:r>
              <a:rPr lang="hu-HU" dirty="0">
                <a:latin typeface="Arial" panose="020B0604020202020204" pitchFamily="34" charset="0"/>
                <a:cs typeface="Arial" panose="020B0604020202020204" pitchFamily="34" charset="0"/>
              </a:rPr>
              <a:t>A mai órán ezekkel az ünnepekkel ismerkedünk meg.</a:t>
            </a:r>
          </a:p>
        </p:txBody>
      </p:sp>
      <p:pic>
        <p:nvPicPr>
          <p:cNvPr id="1026" name="Picture 2">
            <a:extLst>
              <a:ext uri="{FF2B5EF4-FFF2-40B4-BE49-F238E27FC236}">
                <a16:creationId xmlns:a16="http://schemas.microsoft.com/office/drawing/2014/main" id="{802A795F-7B91-4D59-A1D5-CE2C4AE46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7" y="1522964"/>
            <a:ext cx="4733366" cy="4646588"/>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23D17055-319F-4D2F-B018-0E3341A7A70D}"/>
              </a:ext>
            </a:extLst>
          </p:cNvPr>
          <p:cNvPicPr>
            <a:picLocks noChangeAspect="1"/>
          </p:cNvPicPr>
          <p:nvPr/>
        </p:nvPicPr>
        <p:blipFill>
          <a:blip r:embed="rId3"/>
          <a:stretch>
            <a:fillRect/>
          </a:stretch>
        </p:blipFill>
        <p:spPr>
          <a:xfrm>
            <a:off x="10819995" y="5514416"/>
            <a:ext cx="1372005" cy="1368000"/>
          </a:xfrm>
          <a:prstGeom prst="rect">
            <a:avLst/>
          </a:prstGeom>
        </p:spPr>
      </p:pic>
    </p:spTree>
    <p:extLst>
      <p:ext uri="{BB962C8B-B14F-4D97-AF65-F5344CB8AC3E}">
        <p14:creationId xmlns:p14="http://schemas.microsoft.com/office/powerpoint/2010/main" val="3513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86" y="265679"/>
            <a:ext cx="10515600" cy="1325563"/>
          </a:xfrm>
          <a:solidFill>
            <a:srgbClr val="F5E8D8"/>
          </a:solidFill>
        </p:spPr>
        <p:txBody>
          <a:bodyPr/>
          <a:lstStyle/>
          <a:p>
            <a:r>
              <a:rPr lang="en-GB" b="1" dirty="0" err="1">
                <a:latin typeface="Arial" panose="020B0604020202020204" pitchFamily="34" charset="0"/>
                <a:cs typeface="Arial" panose="020B0604020202020204" pitchFamily="34" charset="0"/>
              </a:rPr>
              <a:t>Óév</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és</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újév</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ünnepe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0200" y="1496445"/>
            <a:ext cx="6554694" cy="4076474"/>
          </a:xfrm>
          <a:solidFill>
            <a:srgbClr val="F5E8D8"/>
          </a:solidFill>
        </p:spPr>
        <p:txBody>
          <a:bodyPr>
            <a:noAutofit/>
          </a:bodyPr>
          <a:lstStyle/>
          <a:p>
            <a:pPr marL="0" indent="0" algn="ctr">
              <a:buNone/>
            </a:pPr>
            <a:r>
              <a:rPr lang="hu-HU" sz="2200" dirty="0">
                <a:latin typeface="Arial" panose="020B0604020202020204" pitchFamily="34" charset="0"/>
                <a:cs typeface="Arial" panose="020B0604020202020204" pitchFamily="34" charset="0"/>
              </a:rPr>
              <a:t>„Ószövetségi emlék, hogy a sátoros ünnep nyolc napos volt (3Móz 23,36.39), a nyolcadik nap pedig különös jelentőséggel bírt. Ennek mintájára a liturgiatörténet során a három keresztyén főünnep is kapott nyolcadot. Karácsony nyolcada az újév, egyszersmind Jézus körülmetélésének ünnepe  </a:t>
            </a:r>
            <a:r>
              <a:rPr lang="hu-HU" sz="2200" dirty="0">
                <a:latin typeface="Arial" panose="020B0604020202020204" pitchFamily="34" charset="0"/>
                <a:cs typeface="Arial" panose="020B0604020202020204" pitchFamily="34" charset="0"/>
              </a:rPr>
              <a:t/>
            </a:r>
            <a:br>
              <a:rPr lang="hu-HU" sz="2200" dirty="0">
                <a:latin typeface="Arial" panose="020B0604020202020204" pitchFamily="34" charset="0"/>
                <a:cs typeface="Arial" panose="020B0604020202020204" pitchFamily="34" charset="0"/>
              </a:rPr>
            </a:br>
            <a:r>
              <a:rPr lang="hu-HU" sz="2200" dirty="0" smtClean="0">
                <a:latin typeface="Arial" panose="020B0604020202020204" pitchFamily="34" charset="0"/>
                <a:cs typeface="Arial" panose="020B0604020202020204" pitchFamily="34" charset="0"/>
              </a:rPr>
              <a:t>(</a:t>
            </a:r>
            <a:r>
              <a:rPr lang="hu-HU" sz="2200" dirty="0">
                <a:latin typeface="Arial" panose="020B0604020202020204" pitchFamily="34" charset="0"/>
                <a:cs typeface="Arial" panose="020B0604020202020204" pitchFamily="34" charset="0"/>
              </a:rPr>
              <a:t>Lk 2,21).</a:t>
            </a:r>
          </a:p>
          <a:p>
            <a:pPr marL="0" indent="0" algn="ctr">
              <a:buNone/>
            </a:pPr>
            <a:r>
              <a:rPr lang="hu-HU" sz="2200" dirty="0">
                <a:latin typeface="Arial" panose="020B0604020202020204" pitchFamily="34" charset="0"/>
                <a:cs typeface="Arial" panose="020B0604020202020204" pitchFamily="34" charset="0"/>
              </a:rPr>
              <a:t>Karácsony nyolcadába esik az óévi hálaadás. December 31-én a naptárban I. Szilveszter pápa neve áll, aki 314–335 között volt Róma püspöke és e napon halt meg. Ő keresztelte meg Nagy Konstantin császárt. Az új év sűrű jó kívánságok jegyében indul.”</a:t>
            </a:r>
            <a:endParaRPr lang="en-GB" sz="22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45748803-F541-4055-BE26-4017FE96042C}"/>
              </a:ext>
            </a:extLst>
          </p:cNvPr>
          <p:cNvSpPr txBox="1"/>
          <p:nvPr/>
        </p:nvSpPr>
        <p:spPr>
          <a:xfrm>
            <a:off x="330200" y="5945990"/>
            <a:ext cx="6554694" cy="646331"/>
          </a:xfrm>
          <a:prstGeom prst="rect">
            <a:avLst/>
          </a:prstGeom>
          <a:noFill/>
        </p:spPr>
        <p:txBody>
          <a:bodyPr wrap="square">
            <a:spAutoFit/>
          </a:bodyPr>
          <a:lstStyle/>
          <a:p>
            <a:pPr marL="0" indent="0">
              <a:buNone/>
            </a:pPr>
            <a:r>
              <a:rPr lang="hu-HU" dirty="0">
                <a:latin typeface="Arial" panose="020B0604020202020204" pitchFamily="34" charset="0"/>
                <a:cs typeface="Arial" panose="020B0604020202020204" pitchFamily="34" charset="0"/>
              </a:rPr>
              <a:t>Forrás: </a:t>
            </a:r>
            <a:r>
              <a:rPr lang="hu-HU" dirty="0" err="1">
                <a:latin typeface="Arial" panose="020B0604020202020204" pitchFamily="34" charset="0"/>
                <a:cs typeface="Arial" panose="020B0604020202020204" pitchFamily="34" charset="0"/>
              </a:rPr>
              <a:t>Szénási</a:t>
            </a:r>
            <a:r>
              <a:rPr lang="hu-HU" dirty="0">
                <a:latin typeface="Arial" panose="020B0604020202020204" pitchFamily="34" charset="0"/>
                <a:cs typeface="Arial" panose="020B0604020202020204" pitchFamily="34" charset="0"/>
              </a:rPr>
              <a:t> Sándor: Ünnepeink. A református egyházi év. Kálvin Kiadó, Budapest, 2011. 53. o.</a:t>
            </a:r>
          </a:p>
        </p:txBody>
      </p:sp>
      <p:pic>
        <p:nvPicPr>
          <p:cNvPr id="6" name="Tartalom helye 4" descr="A képen szöveg látható&#10;&#10;Automatikusan generált leírás">
            <a:extLst>
              <a:ext uri="{FF2B5EF4-FFF2-40B4-BE49-F238E27FC236}">
                <a16:creationId xmlns:a16="http://schemas.microsoft.com/office/drawing/2014/main" id="{179756E4-3905-4E3E-B6D5-9620DA8ED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717" y="1496445"/>
            <a:ext cx="4209921" cy="2806614"/>
          </a:xfrm>
          <a:prstGeom prst="rect">
            <a:avLst/>
          </a:prstGeom>
        </p:spPr>
      </p:pic>
      <p:sp>
        <p:nvSpPr>
          <p:cNvPr id="7" name="Szövegdoboz 6">
            <a:extLst>
              <a:ext uri="{FF2B5EF4-FFF2-40B4-BE49-F238E27FC236}">
                <a16:creationId xmlns:a16="http://schemas.microsoft.com/office/drawing/2014/main" id="{E674ADF8-C2CA-48E3-908B-64841D4B6868}"/>
              </a:ext>
            </a:extLst>
          </p:cNvPr>
          <p:cNvSpPr txBox="1"/>
          <p:nvPr/>
        </p:nvSpPr>
        <p:spPr>
          <a:xfrm>
            <a:off x="7507515" y="4303059"/>
            <a:ext cx="3816323" cy="1569660"/>
          </a:xfrm>
          <a:prstGeom prst="rect">
            <a:avLst/>
          </a:prstGeom>
          <a:noFill/>
        </p:spPr>
        <p:txBody>
          <a:bodyPr wrap="square">
            <a:spAutoFit/>
          </a:bodyPr>
          <a:lstStyle/>
          <a:p>
            <a:pPr marL="0" indent="0" algn="ctr">
              <a:buNone/>
            </a:pPr>
            <a:r>
              <a:rPr lang="hu-HU" sz="2400" b="1" dirty="0">
                <a:latin typeface="Arial" panose="020B0604020202020204" pitchFamily="34" charset="0"/>
                <a:cs typeface="Arial" panose="020B0604020202020204" pitchFamily="34" charset="0"/>
              </a:rPr>
              <a:t>Mit gondolsz az újévi fogadalmakról? Emlékszel a tavalyi fogadalmadra?</a:t>
            </a:r>
          </a:p>
        </p:txBody>
      </p:sp>
      <p:pic>
        <p:nvPicPr>
          <p:cNvPr id="8" name="Kép 7">
            <a:extLst>
              <a:ext uri="{FF2B5EF4-FFF2-40B4-BE49-F238E27FC236}">
                <a16:creationId xmlns:a16="http://schemas.microsoft.com/office/drawing/2014/main" id="{FA40CE15-0344-44C5-9A90-D2EA05902CC8}"/>
              </a:ext>
            </a:extLst>
          </p:cNvPr>
          <p:cNvPicPr>
            <a:picLocks noChangeAspect="1"/>
          </p:cNvPicPr>
          <p:nvPr/>
        </p:nvPicPr>
        <p:blipFill>
          <a:blip r:embed="rId4"/>
          <a:stretch>
            <a:fillRect/>
          </a:stretch>
        </p:blipFill>
        <p:spPr>
          <a:xfrm>
            <a:off x="10819995" y="5490000"/>
            <a:ext cx="1372005" cy="1368000"/>
          </a:xfrm>
          <a:prstGeom prst="rect">
            <a:avLst/>
          </a:prstGeom>
        </p:spPr>
      </p:pic>
      <p:sp>
        <p:nvSpPr>
          <p:cNvPr id="4" name="Téglalap 3">
            <a:extLst>
              <a:ext uri="{FF2B5EF4-FFF2-40B4-BE49-F238E27FC236}">
                <a16:creationId xmlns:a16="http://schemas.microsoft.com/office/drawing/2014/main" id="{CB482F57-4733-4661-9845-DD125B34CA54}"/>
              </a:ext>
            </a:extLst>
          </p:cNvPr>
          <p:cNvSpPr/>
          <p:nvPr/>
        </p:nvSpPr>
        <p:spPr>
          <a:xfrm>
            <a:off x="10327341" y="1"/>
            <a:ext cx="1864659" cy="712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Karácsonyi ünnepkör</a:t>
            </a:r>
          </a:p>
        </p:txBody>
      </p:sp>
    </p:spTree>
    <p:extLst>
      <p:ext uri="{BB962C8B-B14F-4D97-AF65-F5344CB8AC3E}">
        <p14:creationId xmlns:p14="http://schemas.microsoft.com/office/powerpoint/2010/main" val="226371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latin typeface="Arial" panose="020B0604020202020204" pitchFamily="34" charset="0"/>
                <a:cs typeface="Arial" panose="020B0604020202020204" pitchFamily="34" charset="0"/>
              </a:rPr>
              <a:t>Vízkereszt</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ünnep</a:t>
            </a:r>
            <a:r>
              <a:rPr lang="hu-HU" b="1" dirty="0">
                <a:latin typeface="Arial" panose="020B0604020202020204" pitchFamily="34" charset="0"/>
                <a:cs typeface="Arial" panose="020B0604020202020204" pitchFamily="34" charset="0"/>
              </a:rPr>
              <a: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3031" y="1503898"/>
            <a:ext cx="6400157" cy="4351338"/>
          </a:xfrm>
        </p:spPr>
        <p:txBody>
          <a:bodyPr>
            <a:normAutofit/>
          </a:bodyPr>
          <a:lstStyle/>
          <a:p>
            <a:pPr marL="0" indent="0" algn="ctr">
              <a:buNone/>
            </a:pPr>
            <a:r>
              <a:rPr lang="hu-HU" sz="2200" dirty="0">
                <a:latin typeface="Arial" panose="020B0604020202020204" pitchFamily="34" charset="0"/>
                <a:cs typeface="Arial" panose="020B0604020202020204" pitchFamily="34" charset="0"/>
              </a:rPr>
              <a:t>Már az ősegyház óta számon tartjuk január 6-át, vízkereszt ünnepét. „Az ünnep görög neve epifánia, ami megjelenést jelent. Jézus születésével „megjelent” a földön, megkeresztelkedésekor pedig „megjelent” a nyilvánosság előtt. E napon emlékeztek meg az óegyházban a napkeleti bölcsek látogatásáról is, akiknek „megjelent” az Ő csillaga, valamint e napon emlékeztek meg a kánai borcsodáról is, amikor először jelentette ki Jézus a maga dicsőségét. A vízkereszt ünnepe református talajon – talán a karácsony közelsége miatt – nem tudott meggyökerezni.” </a:t>
            </a:r>
            <a:endParaRPr lang="en-US" sz="2200" dirty="0">
              <a:latin typeface="Arial" panose="020B0604020202020204" pitchFamily="34" charset="0"/>
              <a:cs typeface="Arial" panose="020B0604020202020204" pitchFamily="34" charset="0"/>
            </a:endParaRPr>
          </a:p>
        </p:txBody>
      </p:sp>
      <p:sp>
        <p:nvSpPr>
          <p:cNvPr id="4" name="Téglalap 3">
            <a:extLst>
              <a:ext uri="{FF2B5EF4-FFF2-40B4-BE49-F238E27FC236}">
                <a16:creationId xmlns:a16="http://schemas.microsoft.com/office/drawing/2014/main" id="{FCAD735F-7E96-40A8-BB1D-388EFEE2F8FF}"/>
              </a:ext>
            </a:extLst>
          </p:cNvPr>
          <p:cNvSpPr/>
          <p:nvPr/>
        </p:nvSpPr>
        <p:spPr>
          <a:xfrm>
            <a:off x="6683189" y="4044047"/>
            <a:ext cx="4133827" cy="2308324"/>
          </a:xfrm>
          <a:prstGeom prst="rect">
            <a:avLst/>
          </a:prstGeom>
          <a:solidFill>
            <a:srgbClr val="3A0F69"/>
          </a:solidFill>
        </p:spPr>
        <p:txBody>
          <a:bodyPr wrap="square">
            <a:spAutoFit/>
          </a:bodyPr>
          <a:lstStyle/>
          <a:p>
            <a:pPr algn="ctr"/>
            <a:r>
              <a:rPr lang="hu-HU"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Hallgassátok meg Kodály Zoltán Vízkereszt című kórusművét!</a:t>
            </a:r>
            <a:endParaRPr lang="hu-HU" sz="2400" b="1" dirty="0">
              <a:solidFill>
                <a:schemeClr val="bg1"/>
              </a:solidFill>
              <a:latin typeface="Arial" panose="020B0604020202020204" pitchFamily="34" charset="0"/>
              <a:cs typeface="Arial" panose="020B0604020202020204" pitchFamily="34" charset="0"/>
            </a:endParaRPr>
          </a:p>
          <a:p>
            <a:pPr algn="ctr"/>
            <a:r>
              <a:rPr lang="hu-HU" sz="2400" b="1" dirty="0">
                <a:solidFill>
                  <a:schemeClr val="bg1"/>
                </a:solidFill>
                <a:latin typeface="Arial" panose="020B0604020202020204" pitchFamily="34" charset="0"/>
                <a:cs typeface="Arial" panose="020B0604020202020204" pitchFamily="34" charset="0"/>
              </a:rPr>
              <a:t>Milyen hangulatot közvetít a zenemű? Mit üzen ez az ünnepről?</a:t>
            </a:r>
          </a:p>
        </p:txBody>
      </p:sp>
      <p:sp>
        <p:nvSpPr>
          <p:cNvPr id="6" name="Szövegdoboz 5">
            <a:extLst>
              <a:ext uri="{FF2B5EF4-FFF2-40B4-BE49-F238E27FC236}">
                <a16:creationId xmlns:a16="http://schemas.microsoft.com/office/drawing/2014/main" id="{07BE1202-27D9-493E-AE85-53E2A6E0C994}"/>
              </a:ext>
            </a:extLst>
          </p:cNvPr>
          <p:cNvSpPr txBox="1"/>
          <p:nvPr/>
        </p:nvSpPr>
        <p:spPr>
          <a:xfrm>
            <a:off x="87085" y="6417066"/>
            <a:ext cx="12017829" cy="369332"/>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Forr</a:t>
            </a:r>
            <a:r>
              <a:rPr lang="hu-HU" dirty="0">
                <a:latin typeface="Arial" panose="020B0604020202020204" pitchFamily="34" charset="0"/>
                <a:cs typeface="Arial" panose="020B0604020202020204" pitchFamily="34" charset="0"/>
              </a:rPr>
              <a:t>á</a:t>
            </a:r>
            <a:r>
              <a:rPr lang="en-US" dirty="0">
                <a:latin typeface="Arial" panose="020B0604020202020204" pitchFamily="34" charset="0"/>
                <a:cs typeface="Arial" panose="020B0604020202020204" pitchFamily="34" charset="0"/>
              </a:rPr>
              <a:t>s: </a:t>
            </a:r>
            <a:r>
              <a:rPr lang="hu-HU" dirty="0" err="1">
                <a:latin typeface="Arial" panose="020B0604020202020204" pitchFamily="34" charset="0"/>
                <a:cs typeface="Arial" panose="020B0604020202020204" pitchFamily="34" charset="0"/>
              </a:rPr>
              <a:t>Szénási</a:t>
            </a:r>
            <a:r>
              <a:rPr lang="hu-HU" dirty="0">
                <a:latin typeface="Arial" panose="020B0604020202020204" pitchFamily="34" charset="0"/>
                <a:cs typeface="Arial" panose="020B0604020202020204" pitchFamily="34" charset="0"/>
              </a:rPr>
              <a:t> Sándor: Ünnepeink. A református egyházi év. Kálvin Kiadó, Budapest, 2011. 54. o. </a:t>
            </a:r>
            <a:endParaRPr lang="en-GB" dirty="0">
              <a:latin typeface="Arial" panose="020B0604020202020204" pitchFamily="34" charset="0"/>
              <a:cs typeface="Arial" panose="020B0604020202020204" pitchFamily="34" charset="0"/>
            </a:endParaRPr>
          </a:p>
        </p:txBody>
      </p:sp>
      <p:pic>
        <p:nvPicPr>
          <p:cNvPr id="8" name="Kép 7" descr="A képen sziluett látható&#10;&#10;Automatikusan generált leírás">
            <a:extLst>
              <a:ext uri="{FF2B5EF4-FFF2-40B4-BE49-F238E27FC236}">
                <a16:creationId xmlns:a16="http://schemas.microsoft.com/office/drawing/2014/main" id="{4AA3399F-8FB9-440E-85F1-EEEFFEE40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707" y="119501"/>
            <a:ext cx="2600154" cy="3678922"/>
          </a:xfrm>
          <a:prstGeom prst="rect">
            <a:avLst/>
          </a:prstGeom>
        </p:spPr>
      </p:pic>
      <p:pic>
        <p:nvPicPr>
          <p:cNvPr id="7" name="Kép 6">
            <a:extLst>
              <a:ext uri="{FF2B5EF4-FFF2-40B4-BE49-F238E27FC236}">
                <a16:creationId xmlns:a16="http://schemas.microsoft.com/office/drawing/2014/main" id="{C5370872-92D5-43D9-B9CE-FCEF617E6C4C}"/>
              </a:ext>
            </a:extLst>
          </p:cNvPr>
          <p:cNvPicPr>
            <a:picLocks noChangeAspect="1"/>
          </p:cNvPicPr>
          <p:nvPr/>
        </p:nvPicPr>
        <p:blipFill>
          <a:blip r:embed="rId4"/>
          <a:stretch>
            <a:fillRect/>
          </a:stretch>
        </p:blipFill>
        <p:spPr>
          <a:xfrm>
            <a:off x="10817016" y="5490000"/>
            <a:ext cx="1374984" cy="1368000"/>
          </a:xfrm>
          <a:prstGeom prst="rect">
            <a:avLst/>
          </a:prstGeom>
        </p:spPr>
      </p:pic>
      <p:sp>
        <p:nvSpPr>
          <p:cNvPr id="9" name="Téglalap 8">
            <a:extLst>
              <a:ext uri="{FF2B5EF4-FFF2-40B4-BE49-F238E27FC236}">
                <a16:creationId xmlns:a16="http://schemas.microsoft.com/office/drawing/2014/main" id="{EA9D2F42-7F8B-4DA1-AAE8-D3A34807D019}"/>
              </a:ext>
            </a:extLst>
          </p:cNvPr>
          <p:cNvSpPr/>
          <p:nvPr/>
        </p:nvSpPr>
        <p:spPr>
          <a:xfrm>
            <a:off x="10327341" y="1"/>
            <a:ext cx="1864659" cy="712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Karácsonyi ünnepkör</a:t>
            </a:r>
          </a:p>
        </p:txBody>
      </p:sp>
    </p:spTree>
    <p:extLst>
      <p:ext uri="{BB962C8B-B14F-4D97-AF65-F5344CB8AC3E}">
        <p14:creationId xmlns:p14="http://schemas.microsoft.com/office/powerpoint/2010/main" val="16519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latin typeface="Arial" panose="020B0604020202020204" pitchFamily="34" charset="0"/>
                <a:cs typeface="Arial" panose="020B0604020202020204" pitchFamily="34" charset="0"/>
              </a:rPr>
              <a:t>Virágvasá</a:t>
            </a:r>
            <a:r>
              <a:rPr lang="hu-HU" b="1" dirty="0">
                <a:latin typeface="Arial" panose="020B0604020202020204" pitchFamily="34" charset="0"/>
                <a:cs typeface="Arial" panose="020B0604020202020204" pitchFamily="34" charset="0"/>
              </a:rPr>
              <a:t>r</a:t>
            </a:r>
            <a:r>
              <a:rPr lang="en-GB" b="1" dirty="0">
                <a:latin typeface="Arial" panose="020B0604020202020204" pitchFamily="34" charset="0"/>
                <a:cs typeface="Arial" panose="020B0604020202020204" pitchFamily="34" charset="0"/>
              </a:rPr>
              <a:t>nap</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1470" y="1723513"/>
            <a:ext cx="5199742" cy="3432176"/>
          </a:xfrm>
        </p:spPr>
        <p:txBody>
          <a:bodyPr>
            <a:normAutofit/>
          </a:bodyPr>
          <a:lstStyle/>
          <a:p>
            <a:pPr marL="0" indent="0" algn="ctr">
              <a:buNone/>
            </a:pPr>
            <a:r>
              <a:rPr lang="hu-HU" sz="2200" dirty="0">
                <a:latin typeface="Arial" panose="020B0604020202020204" pitchFamily="34" charset="0"/>
                <a:cs typeface="Arial" panose="020B0604020202020204" pitchFamily="34" charset="0"/>
              </a:rPr>
              <a:t>V</a:t>
            </a:r>
            <a:r>
              <a:rPr lang="en-GB" sz="2200" dirty="0" err="1">
                <a:latin typeface="Arial" panose="020B0604020202020204" pitchFamily="34" charset="0"/>
                <a:cs typeface="Arial" panose="020B0604020202020204" pitchFamily="34" charset="0"/>
              </a:rPr>
              <a:t>irágvasárnap</a:t>
            </a:r>
            <a:r>
              <a:rPr lang="en-GB" sz="2200" dirty="0">
                <a:latin typeface="Arial" panose="020B0604020202020204" pitchFamily="34" charset="0"/>
                <a:cs typeface="Arial" panose="020B0604020202020204" pitchFamily="34" charset="0"/>
              </a:rPr>
              <a:t> </a:t>
            </a:r>
            <a:r>
              <a:rPr lang="hu-HU" sz="2200" dirty="0">
                <a:latin typeface="Arial" panose="020B0604020202020204" pitchFamily="34" charset="0"/>
                <a:cs typeface="Arial" panose="020B0604020202020204" pitchFamily="34" charset="0"/>
              </a:rPr>
              <a:t>Jézus </a:t>
            </a:r>
            <a:r>
              <a:rPr lang="en-GB" sz="2200" dirty="0" err="1">
                <a:latin typeface="Arial" panose="020B0604020202020204" pitchFamily="34" charset="0"/>
                <a:cs typeface="Arial" panose="020B0604020202020204" pitchFamily="34" charset="0"/>
              </a:rPr>
              <a:t>jeruzsálemi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bevonulás</a:t>
            </a:r>
            <a:r>
              <a:rPr lang="hu-HU" sz="2200" dirty="0" err="1">
                <a:latin typeface="Arial" panose="020B0604020202020204" pitchFamily="34" charset="0"/>
                <a:cs typeface="Arial" panose="020B0604020202020204" pitchFamily="34" charset="0"/>
              </a:rPr>
              <a:t>ának</a:t>
            </a:r>
            <a:r>
              <a:rPr lang="hu-HU" sz="2200" dirty="0">
                <a:latin typeface="Arial" panose="020B0604020202020204" pitchFamily="34" charset="0"/>
                <a:cs typeface="Arial" panose="020B0604020202020204" pitchFamily="34" charset="0"/>
              </a:rPr>
              <a:t> ünnepnapja</a:t>
            </a:r>
            <a:r>
              <a:rPr lang="en-GB" sz="2200" dirty="0">
                <a:latin typeface="Arial" panose="020B0604020202020204" pitchFamily="34" charset="0"/>
                <a:cs typeface="Arial" panose="020B0604020202020204" pitchFamily="34" charset="0"/>
              </a:rPr>
              <a:t>. </a:t>
            </a:r>
            <a:r>
              <a:rPr lang="hu-HU" sz="22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A </a:t>
            </a:r>
            <a:r>
              <a:rPr lang="en-GB" sz="2200" dirty="0" err="1">
                <a:latin typeface="Arial" panose="020B0604020202020204" pitchFamily="34" charset="0"/>
                <a:cs typeface="Arial" panose="020B0604020202020204" pitchFamily="34" charset="0"/>
              </a:rPr>
              <a:t>nagyböjt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komorságában</a:t>
            </a:r>
            <a:r>
              <a:rPr lang="en-GB" sz="2200" dirty="0">
                <a:latin typeface="Arial" panose="020B0604020202020204" pitchFamily="34" charset="0"/>
                <a:cs typeface="Arial" panose="020B0604020202020204" pitchFamily="34" charset="0"/>
              </a:rPr>
              <a:t> e nap </a:t>
            </a:r>
            <a:r>
              <a:rPr lang="en-GB" sz="2200" dirty="0" err="1">
                <a:latin typeface="Arial" panose="020B0604020202020204" pitchFamily="34" charset="0"/>
                <a:cs typeface="Arial" panose="020B0604020202020204" pitchFamily="34" charset="0"/>
              </a:rPr>
              <a:t>örömteljes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Krisztus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királyvoltának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ünneplése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ahogyan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azt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virágvasárnapi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énekeink</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szépen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kifejezik</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bevonulás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szép</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színfoltja</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hozsannázó</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gyermeksereg</a:t>
            </a:r>
            <a:r>
              <a:rPr lang="hu-HU" sz="2200" dirty="0">
                <a:latin typeface="Arial" panose="020B0604020202020204" pitchFamily="34" charset="0"/>
                <a:cs typeface="Arial" panose="020B0604020202020204" pitchFamily="34" charset="0"/>
              </a:rPr>
              <a:t> (Mt 21,15)</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római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egyház</a:t>
            </a:r>
            <a:r>
              <a:rPr lang="en-GB" sz="2200" dirty="0">
                <a:latin typeface="Arial" panose="020B0604020202020204" pitchFamily="34" charset="0"/>
                <a:cs typeface="Arial" panose="020B0604020202020204" pitchFamily="34" charset="0"/>
              </a:rPr>
              <a:t> e </a:t>
            </a:r>
            <a:r>
              <a:rPr lang="en-GB" sz="2200" dirty="0" err="1">
                <a:latin typeface="Arial" panose="020B0604020202020204" pitchFamily="34" charset="0"/>
                <a:cs typeface="Arial" panose="020B0604020202020204" pitchFamily="34" charset="0"/>
              </a:rPr>
              <a:t>napon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barkaszentelést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végez</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Virágvasárnappal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kezdetét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veszi</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nagyhét</a:t>
            </a:r>
            <a:r>
              <a:rPr lang="en-GB" sz="2200" dirty="0">
                <a:latin typeface="Arial" panose="020B0604020202020204" pitchFamily="34" charset="0"/>
                <a:cs typeface="Arial" panose="020B0604020202020204" pitchFamily="34" charset="0"/>
              </a:rPr>
              <a:t>.</a:t>
            </a:r>
            <a:r>
              <a:rPr lang="hu-HU" sz="22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41E23078-55B3-4AD1-AC45-0DCD7F0C2AE9}"/>
              </a:ext>
            </a:extLst>
          </p:cNvPr>
          <p:cNvSpPr txBox="1"/>
          <p:nvPr/>
        </p:nvSpPr>
        <p:spPr>
          <a:xfrm>
            <a:off x="246743" y="5988734"/>
            <a:ext cx="6096000" cy="646331"/>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Forrás: </a:t>
            </a:r>
            <a:r>
              <a:rPr lang="en-GB" dirty="0" err="1">
                <a:latin typeface="Arial" panose="020B0604020202020204" pitchFamily="34" charset="0"/>
                <a:cs typeface="Arial" panose="020B0604020202020204" pitchFamily="34" charset="0"/>
              </a:rPr>
              <a:t>Szénási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Sándor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Ünnepeink</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református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egyházi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év</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Kálvin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Kiadó</a:t>
            </a:r>
            <a:r>
              <a:rPr lang="en-GB" dirty="0">
                <a:latin typeface="Arial" panose="020B0604020202020204" pitchFamily="34" charset="0"/>
                <a:cs typeface="Arial" panose="020B0604020202020204" pitchFamily="34" charset="0"/>
              </a:rPr>
              <a:t>, Budapest, 2011. 60.</a:t>
            </a:r>
            <a:r>
              <a:rPr lang="hu-HU" dirty="0">
                <a:latin typeface="Arial" panose="020B0604020202020204" pitchFamily="34" charset="0"/>
                <a:cs typeface="Arial" panose="020B0604020202020204" pitchFamily="34" charset="0"/>
              </a:rPr>
              <a:t> o.</a:t>
            </a:r>
          </a:p>
        </p:txBody>
      </p:sp>
      <p:sp>
        <p:nvSpPr>
          <p:cNvPr id="6" name="Szövegdoboz 5">
            <a:extLst>
              <a:ext uri="{FF2B5EF4-FFF2-40B4-BE49-F238E27FC236}">
                <a16:creationId xmlns:a16="http://schemas.microsoft.com/office/drawing/2014/main" id="{8EB7DA01-FCFE-4FDA-9100-30E07E2E28D4}"/>
              </a:ext>
            </a:extLst>
          </p:cNvPr>
          <p:cNvSpPr txBox="1"/>
          <p:nvPr/>
        </p:nvSpPr>
        <p:spPr>
          <a:xfrm>
            <a:off x="5661212" y="1186518"/>
            <a:ext cx="6139820" cy="1631216"/>
          </a:xfrm>
          <a:prstGeom prst="rect">
            <a:avLst/>
          </a:prstGeom>
          <a:solidFill>
            <a:schemeClr val="accent2"/>
          </a:solidFill>
        </p:spPr>
        <p:txBody>
          <a:bodyPr wrap="square">
            <a:spAutoFit/>
          </a:bodyPr>
          <a:lstStyle/>
          <a:p>
            <a:pPr algn="ctr"/>
            <a:r>
              <a:rPr lang="hu-HU" sz="2000" b="1" i="0" dirty="0">
                <a:solidFill>
                  <a:srgbClr val="333333"/>
                </a:solidFill>
                <a:effectLst/>
                <a:latin typeface="Arial" panose="020B0604020202020204" pitchFamily="34" charset="0"/>
                <a:cs typeface="Arial" panose="020B0604020202020204" pitchFamily="34" charset="0"/>
              </a:rPr>
              <a:t>„A sokaságból néhány farizeus ezt mondta neki: Mester, utasítsd rendre tanítványaidat! De ő így válaszolt: Mondom nektek, ha ezek elhallgatnak, a kövek fognak kiáltani.” </a:t>
            </a:r>
          </a:p>
          <a:p>
            <a:pPr algn="ctr"/>
            <a:r>
              <a:rPr lang="hu-HU" sz="2000" b="1" dirty="0">
                <a:solidFill>
                  <a:srgbClr val="333333"/>
                </a:solidFill>
                <a:latin typeface="Arial" panose="020B0604020202020204" pitchFamily="34" charset="0"/>
                <a:cs typeface="Arial" panose="020B0604020202020204" pitchFamily="34" charset="0"/>
              </a:rPr>
              <a:t>Lukács 19,39-40</a:t>
            </a:r>
            <a:endParaRPr lang="hu-HU" sz="2000" b="1" dirty="0">
              <a:latin typeface="Arial" panose="020B0604020202020204" pitchFamily="34" charset="0"/>
              <a:cs typeface="Arial" panose="020B0604020202020204" pitchFamily="34" charset="0"/>
            </a:endParaRPr>
          </a:p>
        </p:txBody>
      </p:sp>
      <p:pic>
        <p:nvPicPr>
          <p:cNvPr id="8" name="Kép 7" descr="A képen kültéri, természet, szikla, hegy látható&#10;&#10;Automatikusan generált leírás">
            <a:extLst>
              <a:ext uri="{FF2B5EF4-FFF2-40B4-BE49-F238E27FC236}">
                <a16:creationId xmlns:a16="http://schemas.microsoft.com/office/drawing/2014/main" id="{47482E72-B954-4D99-9302-9C009076C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790" y="3478043"/>
            <a:ext cx="4186516" cy="2791011"/>
          </a:xfrm>
          <a:prstGeom prst="rect">
            <a:avLst/>
          </a:prstGeom>
        </p:spPr>
      </p:pic>
      <p:sp>
        <p:nvSpPr>
          <p:cNvPr id="9" name="Szövegdoboz 8">
            <a:extLst>
              <a:ext uri="{FF2B5EF4-FFF2-40B4-BE49-F238E27FC236}">
                <a16:creationId xmlns:a16="http://schemas.microsoft.com/office/drawing/2014/main" id="{1D9C5377-30F5-450A-9F2E-6DF3FF5A97D4}"/>
              </a:ext>
            </a:extLst>
          </p:cNvPr>
          <p:cNvSpPr txBox="1"/>
          <p:nvPr/>
        </p:nvSpPr>
        <p:spPr>
          <a:xfrm>
            <a:off x="5479175" y="2942965"/>
            <a:ext cx="6503894" cy="400110"/>
          </a:xfrm>
          <a:prstGeom prst="rect">
            <a:avLst/>
          </a:prstGeom>
          <a:noFill/>
        </p:spPr>
        <p:txBody>
          <a:bodyPr wrap="square" rtlCol="0">
            <a:spAutoFit/>
          </a:bodyPr>
          <a:lstStyle/>
          <a:p>
            <a:pPr algn="ctr"/>
            <a:r>
              <a:rPr lang="hu-HU" sz="2000" b="1" dirty="0">
                <a:latin typeface="Arial" panose="020B0604020202020204" pitchFamily="34" charset="0"/>
                <a:cs typeface="Arial" panose="020B0604020202020204" pitchFamily="34" charset="0"/>
              </a:rPr>
              <a:t>Beszélgessetek: Mit jelenthet ez a jézusi mondás?</a:t>
            </a:r>
          </a:p>
        </p:txBody>
      </p:sp>
      <p:pic>
        <p:nvPicPr>
          <p:cNvPr id="10" name="Kép 9">
            <a:extLst>
              <a:ext uri="{FF2B5EF4-FFF2-40B4-BE49-F238E27FC236}">
                <a16:creationId xmlns:a16="http://schemas.microsoft.com/office/drawing/2014/main" id="{7BDED951-F6F0-4714-A939-5BBB5ACD07B5}"/>
              </a:ext>
            </a:extLst>
          </p:cNvPr>
          <p:cNvPicPr>
            <a:picLocks noChangeAspect="1"/>
          </p:cNvPicPr>
          <p:nvPr/>
        </p:nvPicPr>
        <p:blipFill>
          <a:blip r:embed="rId3"/>
          <a:stretch>
            <a:fillRect/>
          </a:stretch>
        </p:blipFill>
        <p:spPr>
          <a:xfrm>
            <a:off x="10819995" y="5490000"/>
            <a:ext cx="1372005" cy="1368000"/>
          </a:xfrm>
          <a:prstGeom prst="rect">
            <a:avLst/>
          </a:prstGeom>
        </p:spPr>
      </p:pic>
      <p:sp>
        <p:nvSpPr>
          <p:cNvPr id="11" name="Téglalap 10">
            <a:extLst>
              <a:ext uri="{FF2B5EF4-FFF2-40B4-BE49-F238E27FC236}">
                <a16:creationId xmlns:a16="http://schemas.microsoft.com/office/drawing/2014/main" id="{F9ED86DC-EA6C-4DD3-BFE6-614385F848BD}"/>
              </a:ext>
            </a:extLst>
          </p:cNvPr>
          <p:cNvSpPr/>
          <p:nvPr/>
        </p:nvSpPr>
        <p:spPr>
          <a:xfrm>
            <a:off x="10327341" y="1"/>
            <a:ext cx="1864659" cy="7126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Húsvéti ünnepkör</a:t>
            </a:r>
          </a:p>
        </p:txBody>
      </p:sp>
    </p:spTree>
    <p:extLst>
      <p:ext uri="{BB962C8B-B14F-4D97-AF65-F5344CB8AC3E}">
        <p14:creationId xmlns:p14="http://schemas.microsoft.com/office/powerpoint/2010/main" val="14503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535" y="143330"/>
            <a:ext cx="4357915" cy="1325563"/>
          </a:xfrm>
        </p:spPr>
        <p:txBody>
          <a:bodyPr/>
          <a:lstStyle/>
          <a:p>
            <a:r>
              <a:rPr lang="en-GB" b="1" dirty="0" err="1">
                <a:latin typeface="Arial" panose="020B0604020202020204" pitchFamily="34" charset="0"/>
                <a:cs typeface="Arial" panose="020B0604020202020204" pitchFamily="34" charset="0"/>
              </a:rPr>
              <a:t>Nagycsütörtök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9816" y="1356860"/>
            <a:ext cx="5162096" cy="3670936"/>
          </a:xfrm>
        </p:spPr>
        <p:txBody>
          <a:bodyPr>
            <a:normAutofit/>
          </a:bodyPr>
          <a:lstStyle/>
          <a:p>
            <a:pPr marL="0" indent="0" algn="ctr">
              <a:buNone/>
            </a:pPr>
            <a:r>
              <a:rPr lang="hu-HU" sz="2400" dirty="0">
                <a:latin typeface="Arial" panose="020B0604020202020204" pitchFamily="34" charset="0"/>
                <a:cs typeface="Arial" panose="020B0604020202020204" pitchFamily="34" charset="0"/>
              </a:rPr>
              <a:t>Nagycsütörtök a</a:t>
            </a:r>
            <a:r>
              <a:rPr lang="en-GB" sz="2400" dirty="0">
                <a:latin typeface="Arial" panose="020B0604020202020204" pitchFamily="34" charset="0"/>
                <a:cs typeface="Arial" panose="020B0604020202020204" pitchFamily="34" charset="0"/>
              </a:rPr>
              <a:t>z </a:t>
            </a:r>
            <a:r>
              <a:rPr lang="en-GB" sz="2400" dirty="0" err="1">
                <a:latin typeface="Arial" panose="020B0604020202020204" pitchFamily="34" charset="0"/>
                <a:cs typeface="Arial" panose="020B0604020202020204" pitchFamily="34" charset="0"/>
              </a:rPr>
              <a:t>úrvacsora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szereztetésének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emléknapja</a:t>
            </a:r>
            <a:r>
              <a:rPr lang="en-GB" sz="2400" dirty="0">
                <a:latin typeface="Arial" panose="020B0604020202020204" pitchFamily="34" charset="0"/>
                <a:cs typeface="Arial" panose="020B0604020202020204" pitchFamily="34" charset="0"/>
              </a:rPr>
              <a:t>.</a:t>
            </a:r>
            <a:r>
              <a:rPr lang="hu-HU" sz="2400" dirty="0">
                <a:latin typeface="Arial" panose="020B0604020202020204" pitchFamily="34" charset="0"/>
                <a:cs typeface="Arial" panose="020B0604020202020204" pitchFamily="34" charset="0"/>
              </a:rPr>
              <a:t> Jézus az utolsó vacsora alkalmával kenyeret és a bort adott tanítványainak, s megparancsolta nekik, hogy ők is hasonlóképpen cselekedjenek emlékezve Jézus halálára. Tudod, hogy mit jelképez a kenyér és a bor?</a:t>
            </a:r>
            <a:endParaRPr lang="en-GB" sz="2400" dirty="0">
              <a:latin typeface="Arial" panose="020B0604020202020204" pitchFamily="34" charset="0"/>
              <a:cs typeface="Arial" panose="020B0604020202020204" pitchFamily="34" charset="0"/>
            </a:endParaRPr>
          </a:p>
        </p:txBody>
      </p:sp>
      <p:sp>
        <p:nvSpPr>
          <p:cNvPr id="4" name="Téglalap 3">
            <a:extLst>
              <a:ext uri="{FF2B5EF4-FFF2-40B4-BE49-F238E27FC236}">
                <a16:creationId xmlns:a16="http://schemas.microsoft.com/office/drawing/2014/main" id="{DB368F25-17C5-4B7A-BF6C-E57C52FAADF5}"/>
              </a:ext>
            </a:extLst>
          </p:cNvPr>
          <p:cNvSpPr/>
          <p:nvPr/>
        </p:nvSpPr>
        <p:spPr>
          <a:xfrm>
            <a:off x="1092535" y="4716189"/>
            <a:ext cx="8997908" cy="1815882"/>
          </a:xfrm>
          <a:prstGeom prst="rect">
            <a:avLst/>
          </a:prstGeom>
          <a:solidFill>
            <a:schemeClr val="bg1"/>
          </a:solidFill>
        </p:spPr>
        <p:txBody>
          <a:bodyPr wrap="square">
            <a:spAutoFit/>
          </a:bodyPr>
          <a:lstStyle/>
          <a:p>
            <a:pPr algn="ctr"/>
            <a:r>
              <a:rPr lang="hu-HU" sz="2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 koronavírus járvány idején a gyülekezetek zárva voltak, így a reformátusok otthon </a:t>
            </a:r>
            <a:r>
              <a:rPr lang="hu-HU" sz="2800" dirty="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úrvacsoráztak</a:t>
            </a:r>
            <a:r>
              <a:rPr lang="hu-HU" sz="2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p>
          <a:p>
            <a:pPr algn="ctr"/>
            <a:r>
              <a:rPr lang="hu-HU" sz="2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Kattints ide, és nézd meg az alábbi videót arról, hogyan zajlott egy „online úrvacsora”!</a:t>
            </a:r>
            <a:endParaRPr lang="hu-HU" sz="2800" dirty="0">
              <a:solidFill>
                <a:schemeClr val="bg1"/>
              </a:solidFill>
              <a:latin typeface="Arial" panose="020B0604020202020204" pitchFamily="34" charset="0"/>
              <a:cs typeface="Arial" panose="020B0604020202020204" pitchFamily="34" charset="0"/>
            </a:endParaRPr>
          </a:p>
        </p:txBody>
      </p:sp>
      <p:pic>
        <p:nvPicPr>
          <p:cNvPr id="6" name="Kép 5" descr="A képen csésze látható&#10;&#10;Automatikusan generált leírás">
            <a:extLst>
              <a:ext uri="{FF2B5EF4-FFF2-40B4-BE49-F238E27FC236}">
                <a16:creationId xmlns:a16="http://schemas.microsoft.com/office/drawing/2014/main" id="{45A1DAC6-8CB6-4812-9596-B1A072694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090" y="1001807"/>
            <a:ext cx="4549211" cy="3227250"/>
          </a:xfrm>
          <a:prstGeom prst="rect">
            <a:avLst/>
          </a:prstGeom>
        </p:spPr>
      </p:pic>
      <p:pic>
        <p:nvPicPr>
          <p:cNvPr id="7" name="Kép 6">
            <a:extLst>
              <a:ext uri="{FF2B5EF4-FFF2-40B4-BE49-F238E27FC236}">
                <a16:creationId xmlns:a16="http://schemas.microsoft.com/office/drawing/2014/main" id="{9910C937-9EB2-40DE-B77E-21705EE20E9F}"/>
              </a:ext>
            </a:extLst>
          </p:cNvPr>
          <p:cNvPicPr>
            <a:picLocks noChangeAspect="1"/>
          </p:cNvPicPr>
          <p:nvPr/>
        </p:nvPicPr>
        <p:blipFill>
          <a:blip r:embed="rId4"/>
          <a:stretch>
            <a:fillRect/>
          </a:stretch>
        </p:blipFill>
        <p:spPr>
          <a:xfrm>
            <a:off x="10817016" y="5490000"/>
            <a:ext cx="1374984" cy="1368000"/>
          </a:xfrm>
          <a:prstGeom prst="rect">
            <a:avLst/>
          </a:prstGeom>
        </p:spPr>
      </p:pic>
      <p:sp>
        <p:nvSpPr>
          <p:cNvPr id="8" name="Téglalap 7">
            <a:extLst>
              <a:ext uri="{FF2B5EF4-FFF2-40B4-BE49-F238E27FC236}">
                <a16:creationId xmlns:a16="http://schemas.microsoft.com/office/drawing/2014/main" id="{856BDB73-DCED-4889-9DAD-6C467FE69F4F}"/>
              </a:ext>
            </a:extLst>
          </p:cNvPr>
          <p:cNvSpPr/>
          <p:nvPr/>
        </p:nvSpPr>
        <p:spPr>
          <a:xfrm>
            <a:off x="10327341" y="1"/>
            <a:ext cx="1864659" cy="7126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Húsvéti ünnepkör</a:t>
            </a:r>
          </a:p>
        </p:txBody>
      </p:sp>
    </p:spTree>
    <p:extLst>
      <p:ext uri="{BB962C8B-B14F-4D97-AF65-F5344CB8AC3E}">
        <p14:creationId xmlns:p14="http://schemas.microsoft.com/office/powerpoint/2010/main" val="214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235204"/>
          </a:xfrm>
        </p:spPr>
        <p:txBody>
          <a:bodyPr/>
          <a:lstStyle/>
          <a:p>
            <a:r>
              <a:rPr lang="hu-HU" b="1" dirty="0">
                <a:latin typeface="Arial" panose="020B0604020202020204" pitchFamily="34" charset="0"/>
                <a:cs typeface="Arial" panose="020B0604020202020204" pitchFamily="34" charset="0"/>
              </a:rPr>
              <a:t>Nagypéntek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8931" y="1471936"/>
            <a:ext cx="6139820" cy="4549035"/>
          </a:xfrm>
        </p:spPr>
        <p:txBody>
          <a:bodyPr>
            <a:normAutofit/>
          </a:bodyPr>
          <a:lstStyle/>
          <a:p>
            <a:pPr marL="0" indent="0" algn="ctr">
              <a:buNone/>
            </a:pPr>
            <a:r>
              <a:rPr lang="hu-HU" sz="2200" dirty="0">
                <a:latin typeface="Arial" panose="020B0604020202020204" pitchFamily="34" charset="0"/>
                <a:cs typeface="Arial" panose="020B0604020202020204" pitchFamily="34" charset="0"/>
              </a:rPr>
              <a:t>Nagypéntek Jézus szenvedésének és kínhalálának ünnepe. „Jeruzsálemben e napon – ősi szokás szerint – hajnalban, kakasszókor, a </a:t>
            </a:r>
            <a:r>
              <a:rPr lang="hu-HU" sz="2200" dirty="0" err="1">
                <a:latin typeface="Arial" panose="020B0604020202020204" pitchFamily="34" charset="0"/>
                <a:cs typeface="Arial" panose="020B0604020202020204" pitchFamily="34" charset="0"/>
              </a:rPr>
              <a:t>Gecsemáné</a:t>
            </a:r>
            <a:r>
              <a:rPr lang="hu-HU" sz="2200" dirty="0">
                <a:latin typeface="Arial" panose="020B0604020202020204" pitchFamily="34" charset="0"/>
                <a:cs typeface="Arial" panose="020B0604020202020204" pitchFamily="34" charset="0"/>
              </a:rPr>
              <a:t> kertjébe vonultak, ahol felolvasták az elfogatásról szóló evangéliumi szakaszt. Ezután a Szent Kereszt templomba mentek, ahol meghallgatták a Jézus kihallgatásáról szóló beszámolót. Imádkoztak annál az oszlopnál, amelynél Jézust megostorozták. Nyolc óra után a Golgotára vonultak, ahol délután 3 óráig tartott az ájtatosság. Innét a Feltámadás templomába mentek, s ott a </a:t>
            </a:r>
            <a:r>
              <a:rPr lang="hu-HU" sz="2200" dirty="0" err="1">
                <a:latin typeface="Arial" panose="020B0604020202020204" pitchFamily="34" charset="0"/>
                <a:cs typeface="Arial" panose="020B0604020202020204" pitchFamily="34" charset="0"/>
              </a:rPr>
              <a:t>sírbatétel</a:t>
            </a:r>
            <a:r>
              <a:rPr lang="hu-HU" sz="2200" dirty="0">
                <a:latin typeface="Arial" panose="020B0604020202020204" pitchFamily="34" charset="0"/>
                <a:cs typeface="Arial" panose="020B0604020202020204" pitchFamily="34" charset="0"/>
              </a:rPr>
              <a:t> evangéliumát hallgatták meg.”</a:t>
            </a:r>
            <a:endParaRPr lang="en-GB" sz="2200" dirty="0">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41E23078-55B3-4AD1-AC45-0DCD7F0C2AE9}"/>
              </a:ext>
            </a:extLst>
          </p:cNvPr>
          <p:cNvSpPr txBox="1"/>
          <p:nvPr/>
        </p:nvSpPr>
        <p:spPr>
          <a:xfrm>
            <a:off x="304395" y="6195390"/>
            <a:ext cx="10515600" cy="369332"/>
          </a:xfrm>
          <a:prstGeom prst="rect">
            <a:avLst/>
          </a:prstGeom>
          <a:noFill/>
        </p:spPr>
        <p:txBody>
          <a:bodyPr wrap="square">
            <a:spAutoFit/>
          </a:bodyPr>
          <a:lstStyle/>
          <a:p>
            <a:r>
              <a:rPr lang="hu-HU" dirty="0">
                <a:latin typeface="Arial" panose="020B0604020202020204" pitchFamily="34" charset="0"/>
                <a:cs typeface="Arial" panose="020B0604020202020204" pitchFamily="34" charset="0"/>
              </a:rPr>
              <a:t>Forrás: </a:t>
            </a:r>
            <a:r>
              <a:rPr lang="en-GB" dirty="0" err="1">
                <a:latin typeface="Arial" panose="020B0604020202020204" pitchFamily="34" charset="0"/>
                <a:cs typeface="Arial" panose="020B0604020202020204" pitchFamily="34" charset="0"/>
              </a:rPr>
              <a:t>Szénási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Sándor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Ünnepeink</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református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egyházi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év</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Kálvin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Kiadó</a:t>
            </a:r>
            <a:r>
              <a:rPr lang="en-GB" dirty="0">
                <a:latin typeface="Arial" panose="020B0604020202020204" pitchFamily="34" charset="0"/>
                <a:cs typeface="Arial" panose="020B0604020202020204" pitchFamily="34" charset="0"/>
              </a:rPr>
              <a:t>, Budapest, 2011. 6</a:t>
            </a:r>
            <a:r>
              <a:rPr lang="hu-HU"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rPr>
              <a:t> o.</a:t>
            </a:r>
          </a:p>
        </p:txBody>
      </p:sp>
      <p:sp>
        <p:nvSpPr>
          <p:cNvPr id="6" name="Szövegdoboz 5">
            <a:extLst>
              <a:ext uri="{FF2B5EF4-FFF2-40B4-BE49-F238E27FC236}">
                <a16:creationId xmlns:a16="http://schemas.microsoft.com/office/drawing/2014/main" id="{8EB7DA01-FCFE-4FDA-9100-30E07E2E28D4}"/>
              </a:ext>
            </a:extLst>
          </p:cNvPr>
          <p:cNvSpPr txBox="1"/>
          <p:nvPr/>
        </p:nvSpPr>
        <p:spPr>
          <a:xfrm>
            <a:off x="8571481" y="3838233"/>
            <a:ext cx="3411588" cy="1631216"/>
          </a:xfrm>
          <a:prstGeom prst="rect">
            <a:avLst/>
          </a:prstGeom>
          <a:solidFill>
            <a:schemeClr val="accent2"/>
          </a:solidFill>
        </p:spPr>
        <p:txBody>
          <a:bodyPr wrap="square">
            <a:spAutoFit/>
          </a:bodyPr>
          <a:lstStyle/>
          <a:p>
            <a:pPr algn="ctr"/>
            <a:r>
              <a:rPr lang="hu-HU" sz="2000" dirty="0">
                <a:latin typeface="Arial" panose="020B0604020202020204" pitchFamily="34" charset="0"/>
                <a:cs typeface="Arial" panose="020B0604020202020204" pitchFamily="34" charset="0"/>
              </a:rPr>
              <a:t>Erdélyi szószékek gyakori dísze a pelikán. Nézz utána, hogy milyen motivikus kapcsolat van Jézus halála és a pelikán között!</a:t>
            </a:r>
          </a:p>
        </p:txBody>
      </p:sp>
      <p:sp>
        <p:nvSpPr>
          <p:cNvPr id="9" name="Szövegdoboz 8">
            <a:extLst>
              <a:ext uri="{FF2B5EF4-FFF2-40B4-BE49-F238E27FC236}">
                <a16:creationId xmlns:a16="http://schemas.microsoft.com/office/drawing/2014/main" id="{1D9C5377-30F5-450A-9F2E-6DF3FF5A97D4}"/>
              </a:ext>
            </a:extLst>
          </p:cNvPr>
          <p:cNvSpPr txBox="1"/>
          <p:nvPr/>
        </p:nvSpPr>
        <p:spPr>
          <a:xfrm>
            <a:off x="6332964" y="2277168"/>
            <a:ext cx="5772758" cy="1323439"/>
          </a:xfrm>
          <a:prstGeom prst="rect">
            <a:avLst/>
          </a:prstGeom>
          <a:noFill/>
        </p:spPr>
        <p:txBody>
          <a:bodyPr wrap="square" rtlCol="0">
            <a:spAutoFit/>
          </a:bodyPr>
          <a:lstStyle/>
          <a:p>
            <a:pPr algn="ctr"/>
            <a:r>
              <a:rPr lang="hu-HU" sz="2000" b="1" dirty="0">
                <a:latin typeface="Arial" panose="020B0604020202020204" pitchFamily="34" charset="0"/>
                <a:cs typeface="Arial" panose="020B0604020202020204" pitchFamily="34" charset="0"/>
              </a:rPr>
              <a:t>Nézz utána, hogy a gyülekezetedben vagy a lakóhelyeden van-e a jeruzsálemihez hasonló gyakorlat! Tartanak-e passiójátékokat, vannak-e liturgikus énekek?</a:t>
            </a:r>
          </a:p>
        </p:txBody>
      </p:sp>
      <p:sp>
        <p:nvSpPr>
          <p:cNvPr id="11" name="Téglalap 10">
            <a:extLst>
              <a:ext uri="{FF2B5EF4-FFF2-40B4-BE49-F238E27FC236}">
                <a16:creationId xmlns:a16="http://schemas.microsoft.com/office/drawing/2014/main" id="{F9ED86DC-EA6C-4DD3-BFE6-614385F848BD}"/>
              </a:ext>
            </a:extLst>
          </p:cNvPr>
          <p:cNvSpPr/>
          <p:nvPr/>
        </p:nvSpPr>
        <p:spPr>
          <a:xfrm>
            <a:off x="10327341" y="1"/>
            <a:ext cx="1864659" cy="7126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Arial" panose="020B0604020202020204" pitchFamily="34" charset="0"/>
                <a:cs typeface="Arial" panose="020B0604020202020204" pitchFamily="34" charset="0"/>
              </a:rPr>
              <a:t>Húsvéti ünnepkör</a:t>
            </a:r>
          </a:p>
        </p:txBody>
      </p:sp>
      <p:pic>
        <p:nvPicPr>
          <p:cNvPr id="7" name="Kép 6" descr="A képen égbolt, kültéri, világos, forgalom látható&#10;&#10;Automatikusan generált leírás">
            <a:extLst>
              <a:ext uri="{FF2B5EF4-FFF2-40B4-BE49-F238E27FC236}">
                <a16:creationId xmlns:a16="http://schemas.microsoft.com/office/drawing/2014/main" id="{0CB040ED-9F5A-4037-98BF-D378A68F5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891" b="44796"/>
          <a:stretch/>
        </p:blipFill>
        <p:spPr>
          <a:xfrm>
            <a:off x="6806967" y="833001"/>
            <a:ext cx="4824751" cy="1277870"/>
          </a:xfrm>
          <a:prstGeom prst="rect">
            <a:avLst/>
          </a:prstGeom>
        </p:spPr>
      </p:pic>
      <p:pic>
        <p:nvPicPr>
          <p:cNvPr id="13" name="Kép 12" descr="A képen madár, víz, vízimadár, úszás látható&#10;&#10;Automatikusan generált leírás">
            <a:extLst>
              <a:ext uri="{FF2B5EF4-FFF2-40B4-BE49-F238E27FC236}">
                <a16:creationId xmlns:a16="http://schemas.microsoft.com/office/drawing/2014/main" id="{75FC5A8C-8A82-488B-9DAE-0504797F1C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6" t="16532" r="13737"/>
          <a:stretch/>
        </p:blipFill>
        <p:spPr>
          <a:xfrm>
            <a:off x="6348751" y="3775026"/>
            <a:ext cx="2139931" cy="1678620"/>
          </a:xfrm>
          <a:prstGeom prst="rect">
            <a:avLst/>
          </a:prstGeom>
        </p:spPr>
      </p:pic>
      <p:pic>
        <p:nvPicPr>
          <p:cNvPr id="14" name="Kép 13">
            <a:extLst>
              <a:ext uri="{FF2B5EF4-FFF2-40B4-BE49-F238E27FC236}">
                <a16:creationId xmlns:a16="http://schemas.microsoft.com/office/drawing/2014/main" id="{4529E5CB-8E83-47C6-A299-42F8DE59DE0C}"/>
              </a:ext>
            </a:extLst>
          </p:cNvPr>
          <p:cNvPicPr>
            <a:picLocks noChangeAspect="1"/>
          </p:cNvPicPr>
          <p:nvPr/>
        </p:nvPicPr>
        <p:blipFill>
          <a:blip r:embed="rId4"/>
          <a:stretch>
            <a:fillRect/>
          </a:stretch>
        </p:blipFill>
        <p:spPr>
          <a:xfrm>
            <a:off x="10802919" y="5556658"/>
            <a:ext cx="1389081" cy="1368000"/>
          </a:xfrm>
          <a:prstGeom prst="rect">
            <a:avLst/>
          </a:prstGeom>
        </p:spPr>
      </p:pic>
    </p:spTree>
    <p:extLst>
      <p:ext uri="{BB962C8B-B14F-4D97-AF65-F5344CB8AC3E}">
        <p14:creationId xmlns:p14="http://schemas.microsoft.com/office/powerpoint/2010/main" val="37237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p:bldLst>
  </p:timing>
</p:sld>
</file>

<file path=ppt/theme/theme1.xml><?xml version="1.0" encoding="utf-8"?>
<a:theme xmlns:a="http://schemas.openxmlformats.org/drawingml/2006/main" name="Office Theme">
  <a:themeElements>
    <a:clrScheme name="Sárg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3765</TotalTime>
  <Words>1481</Words>
  <Application>Microsoft Office PowerPoint</Application>
  <PresentationFormat>Szélesvásznú</PresentationFormat>
  <Paragraphs>112</Paragraphs>
  <Slides>17</Slides>
  <Notes>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PowerPoint-bemutató</vt:lpstr>
      <vt:lpstr>PowerPoint-bemutató</vt:lpstr>
      <vt:lpstr>PowerPoint-bemutató</vt:lpstr>
      <vt:lpstr>Az egyházi év ünnepei</vt:lpstr>
      <vt:lpstr>Óév és újév ünnepe</vt:lpstr>
      <vt:lpstr>Vízkereszt ünnepe</vt:lpstr>
      <vt:lpstr>Virágvasárnap</vt:lpstr>
      <vt:lpstr>Nagycsütörtök</vt:lpstr>
      <vt:lpstr>Nagypéntek</vt:lpstr>
      <vt:lpstr>Mennybemenetel ünnepe - Áldozócsütörtök</vt:lpstr>
      <vt:lpstr> Szentháromság vasárnapja</vt:lpstr>
      <vt:lpstr>Hálaadás az új kenyérért és új borért</vt:lpstr>
      <vt:lpstr>Reformáció ünnepe</vt:lpstr>
      <vt:lpstr>Kitekintés az örökkévalóságra</vt:lpstr>
      <vt:lpstr>Énekeljünk!</vt:lpstr>
      <vt:lpstr>Aranymondás</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Ábel Tikász</dc:creator>
  <cp:lastModifiedBy>RPI</cp:lastModifiedBy>
  <cp:revision>18</cp:revision>
  <dcterms:created xsi:type="dcterms:W3CDTF">2021-11-19T17:19:06Z</dcterms:created>
  <dcterms:modified xsi:type="dcterms:W3CDTF">2022-01-18T17:31:12Z</dcterms:modified>
</cp:coreProperties>
</file>